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5" r:id="rId2"/>
    <p:sldId id="266" r:id="rId3"/>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E0"/>
    <a:srgbClr val="B4C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6" autoAdjust="0"/>
    <p:restoredTop sz="94660"/>
  </p:normalViewPr>
  <p:slideViewPr>
    <p:cSldViewPr snapToGrid="0">
      <p:cViewPr>
        <p:scale>
          <a:sx n="98" d="100"/>
          <a:sy n="98" d="100"/>
        </p:scale>
        <p:origin x="1704" y="-306"/>
      </p:cViewPr>
      <p:guideLst>
        <p:guide orient="horz" pos="3367"/>
        <p:guide pos="2381"/>
      </p:guideLst>
    </p:cSldViewPr>
  </p:slideViewPr>
  <p:notesTextViewPr>
    <p:cViewPr>
      <p:scale>
        <a:sx n="1" d="1"/>
        <a:sy n="1" d="1"/>
      </p:scale>
      <p:origin x="0" y="0"/>
    </p:cViewPr>
  </p:notesTextViewPr>
  <p:sorterViewPr>
    <p:cViewPr>
      <p:scale>
        <a:sx n="172" d="100"/>
        <a:sy n="172"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32CBD8D-7627-4D00-97C2-AE439DB17E32}" type="datetimeFigureOut">
              <a:rPr lang="fr-FR" smtClean="0"/>
              <a:t>03/04/2023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3460832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2CBD8D-7627-4D00-97C2-AE439DB17E32}" type="datetimeFigureOut">
              <a:rPr lang="fr-FR" smtClean="0"/>
              <a:t>03/04/2023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266681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2CBD8D-7627-4D00-97C2-AE439DB17E32}" type="datetimeFigureOut">
              <a:rPr lang="fr-FR" smtClean="0"/>
              <a:t>03/04/2023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20399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2CBD8D-7627-4D00-97C2-AE439DB17E32}" type="datetimeFigureOut">
              <a:rPr lang="fr-FR" smtClean="0"/>
              <a:t>03/04/2023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366411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32CBD8D-7627-4D00-97C2-AE439DB17E32}" type="datetimeFigureOut">
              <a:rPr lang="fr-FR" smtClean="0"/>
              <a:t>03/04/2023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207494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32CBD8D-7627-4D00-97C2-AE439DB17E32}" type="datetimeFigureOut">
              <a:rPr lang="fr-FR" smtClean="0"/>
              <a:t>03/04/2023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344892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32CBD8D-7627-4D00-97C2-AE439DB17E32}" type="datetimeFigureOut">
              <a:rPr lang="fr-FR" smtClean="0"/>
              <a:t>03/04/2023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397758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32CBD8D-7627-4D00-97C2-AE439DB17E32}" type="datetimeFigureOut">
              <a:rPr lang="fr-FR" smtClean="0"/>
              <a:t>03/04/2023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1065137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CBD8D-7627-4D00-97C2-AE439DB17E32}" type="datetimeFigureOut">
              <a:rPr lang="fr-FR" smtClean="0"/>
              <a:t>03/04/2023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98784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2CBD8D-7627-4D00-97C2-AE439DB17E32}" type="datetimeFigureOut">
              <a:rPr lang="fr-FR" smtClean="0"/>
              <a:t>03/04/2023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285376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2CBD8D-7627-4D00-97C2-AE439DB17E32}" type="datetimeFigureOut">
              <a:rPr lang="fr-FR" smtClean="0"/>
              <a:t>03/04/2023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424FBF-F28F-455C-B61F-42723FD11D06}" type="slidenum">
              <a:rPr lang="fr-FR" smtClean="0"/>
              <a:t>‹N°›</a:t>
            </a:fld>
            <a:endParaRPr lang="fr-FR"/>
          </a:p>
        </p:txBody>
      </p:sp>
    </p:spTree>
    <p:extLst>
      <p:ext uri="{BB962C8B-B14F-4D97-AF65-F5344CB8AC3E}">
        <p14:creationId xmlns:p14="http://schemas.microsoft.com/office/powerpoint/2010/main" val="661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32CBD8D-7627-4D00-97C2-AE439DB17E32}" type="datetimeFigureOut">
              <a:rPr lang="fr-FR" smtClean="0"/>
              <a:t>03/04/2023</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7C424FBF-F28F-455C-B61F-42723FD11D06}" type="slidenum">
              <a:rPr lang="fr-FR" smtClean="0"/>
              <a:t>‹N°›</a:t>
            </a:fld>
            <a:endParaRPr lang="fr-FR"/>
          </a:p>
        </p:txBody>
      </p:sp>
    </p:spTree>
    <p:extLst>
      <p:ext uri="{BB962C8B-B14F-4D97-AF65-F5344CB8AC3E}">
        <p14:creationId xmlns:p14="http://schemas.microsoft.com/office/powerpoint/2010/main" val="26700153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mailto:accueil@arzal.bzh" TargetMode="External"/><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D83D4385-2030-A954-DDE2-86AC8A20F4EB}"/>
              </a:ext>
            </a:extLst>
          </p:cNvPr>
          <p:cNvGrpSpPr/>
          <p:nvPr/>
        </p:nvGrpSpPr>
        <p:grpSpPr>
          <a:xfrm>
            <a:off x="174204" y="298617"/>
            <a:ext cx="7226097" cy="10094576"/>
            <a:chOff x="24630" y="223286"/>
            <a:chExt cx="7016672" cy="9771509"/>
          </a:xfrm>
        </p:grpSpPr>
        <p:sp>
          <p:nvSpPr>
            <p:cNvPr id="17" name="Rectangle à coins arrondis 48">
              <a:extLst>
                <a:ext uri="{FF2B5EF4-FFF2-40B4-BE49-F238E27FC236}">
                  <a16:creationId xmlns:a16="http://schemas.microsoft.com/office/drawing/2014/main" id="{71905484-9258-31C8-0C83-0570F877A1B9}"/>
                </a:ext>
              </a:extLst>
            </p:cNvPr>
            <p:cNvSpPr/>
            <p:nvPr/>
          </p:nvSpPr>
          <p:spPr>
            <a:xfrm>
              <a:off x="2704723" y="223287"/>
              <a:ext cx="4336579" cy="9771508"/>
            </a:xfrm>
            <a:prstGeom prst="roundRect">
              <a:avLst/>
            </a:prstGeom>
            <a:noFill/>
            <a:ln w="28575" cap="flat" cmpd="sng" algn="ctr">
              <a:solidFill>
                <a:srgbClr val="B4CA5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grpSp>
          <p:nvGrpSpPr>
            <p:cNvPr id="16" name="Groupe 15">
              <a:extLst>
                <a:ext uri="{FF2B5EF4-FFF2-40B4-BE49-F238E27FC236}">
                  <a16:creationId xmlns:a16="http://schemas.microsoft.com/office/drawing/2014/main" id="{24131708-3DA3-D313-F7DE-A85E62D83EE3}"/>
                </a:ext>
              </a:extLst>
            </p:cNvPr>
            <p:cNvGrpSpPr/>
            <p:nvPr/>
          </p:nvGrpSpPr>
          <p:grpSpPr>
            <a:xfrm>
              <a:off x="24630" y="223286"/>
              <a:ext cx="2571829" cy="9771508"/>
              <a:chOff x="24630" y="223286"/>
              <a:chExt cx="2571829" cy="9771508"/>
            </a:xfrm>
          </p:grpSpPr>
          <p:sp>
            <p:nvSpPr>
              <p:cNvPr id="3" name="Rectangle 2">
                <a:extLst>
                  <a:ext uri="{FF2B5EF4-FFF2-40B4-BE49-F238E27FC236}">
                    <a16:creationId xmlns:a16="http://schemas.microsoft.com/office/drawing/2014/main" id="{6A6DF7F5-C574-FD1F-FB9C-7451B00065C9}"/>
                  </a:ext>
                </a:extLst>
              </p:cNvPr>
              <p:cNvSpPr/>
              <p:nvPr/>
            </p:nvSpPr>
            <p:spPr>
              <a:xfrm>
                <a:off x="24630" y="223286"/>
                <a:ext cx="2571829" cy="9771508"/>
              </a:xfrm>
              <a:prstGeom prst="rect">
                <a:avLst/>
              </a:prstGeom>
              <a:solidFill>
                <a:srgbClr val="B4CA54">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11" name="Zone de texte 2">
                <a:extLst>
                  <a:ext uri="{FF2B5EF4-FFF2-40B4-BE49-F238E27FC236}">
                    <a16:creationId xmlns:a16="http://schemas.microsoft.com/office/drawing/2014/main" id="{0DD3D8D8-423B-CFC0-6030-3CECEBF71642}"/>
                  </a:ext>
                </a:extLst>
              </p:cNvPr>
              <p:cNvSpPr txBox="1">
                <a:spLocks noChangeArrowheads="1"/>
              </p:cNvSpPr>
              <p:nvPr/>
            </p:nvSpPr>
            <p:spPr bwMode="auto">
              <a:xfrm>
                <a:off x="132023" y="1104899"/>
                <a:ext cx="2270581" cy="10257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2800" i="1" dirty="0">
                    <a:latin typeface="Baloo 2 ExtraBold" panose="03080902040302020200" pitchFamily="66" charset="0"/>
                    <a:ea typeface="Calibri" panose="020F0502020204030204" pitchFamily="34" charset="0"/>
                    <a:cs typeface="Baloo 2 ExtraBold" panose="03080902040302020200" pitchFamily="66" charset="0"/>
                  </a:rPr>
                  <a:t>INFOS</a:t>
                </a:r>
              </a:p>
              <a:p>
                <a:pPr algn="ctr">
                  <a:lnSpc>
                    <a:spcPct val="107000"/>
                  </a:lnSpc>
                  <a:spcAft>
                    <a:spcPts val="800"/>
                  </a:spcAft>
                </a:pPr>
                <a:r>
                  <a:rPr lang="fr-FR" sz="2400" dirty="0">
                    <a:latin typeface="Baloo 2 SemiBold"/>
                    <a:ea typeface="Calibri" panose="020F0502020204030204" pitchFamily="34" charset="0"/>
                    <a:cs typeface="Times New Roman" panose="02020603050405020304" pitchFamily="18" charset="0"/>
                  </a:rPr>
                  <a:t>Avril 2023</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2" name="Image 11">
                <a:extLst>
                  <a:ext uri="{FF2B5EF4-FFF2-40B4-BE49-F238E27FC236}">
                    <a16:creationId xmlns:a16="http://schemas.microsoft.com/office/drawing/2014/main" id="{02C8A478-B8B4-AA68-34D7-1D3239918B61}"/>
                  </a:ext>
                </a:extLst>
              </p:cNvPr>
              <p:cNvPicPr>
                <a:picLocks noChangeAspect="1"/>
              </p:cNvPicPr>
              <p:nvPr/>
            </p:nvPicPr>
            <p:blipFill rotWithShape="1">
              <a:blip r:embed="rId2">
                <a:extLst>
                  <a:ext uri="{28A0092B-C50C-407E-A947-70E740481C1C}">
                    <a14:useLocalDpi xmlns:a14="http://schemas.microsoft.com/office/drawing/2010/main" val="0"/>
                  </a:ext>
                </a:extLst>
              </a:blip>
              <a:srcRect l="27623" t="34866" r="32187" b="33296"/>
              <a:stretch/>
            </p:blipFill>
            <p:spPr bwMode="auto">
              <a:xfrm>
                <a:off x="132023" y="344265"/>
                <a:ext cx="2270581" cy="760634"/>
              </a:xfrm>
              <a:prstGeom prst="rect">
                <a:avLst/>
              </a:prstGeom>
              <a:noFill/>
              <a:ln>
                <a:noFill/>
              </a:ln>
              <a:extLst>
                <a:ext uri="{53640926-AAD7-44D8-BBD7-CCE9431645EC}">
                  <a14:shadowObscured xmlns:a14="http://schemas.microsoft.com/office/drawing/2010/main"/>
                </a:ext>
              </a:extLst>
            </p:spPr>
          </p:pic>
          <p:sp>
            <p:nvSpPr>
              <p:cNvPr id="15" name="Zone de texte 2">
                <a:extLst>
                  <a:ext uri="{FF2B5EF4-FFF2-40B4-BE49-F238E27FC236}">
                    <a16:creationId xmlns:a16="http://schemas.microsoft.com/office/drawing/2014/main" id="{E05C7B2E-245C-4A70-AA2E-80B22E72B60B}"/>
                  </a:ext>
                </a:extLst>
              </p:cNvPr>
              <p:cNvSpPr txBox="1">
                <a:spLocks noChangeArrowheads="1"/>
              </p:cNvSpPr>
              <p:nvPr/>
            </p:nvSpPr>
            <p:spPr bwMode="auto">
              <a:xfrm>
                <a:off x="318867" y="9040693"/>
                <a:ext cx="1971580" cy="91948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fr-FR" sz="900" dirty="0">
                    <a:latin typeface="Baloo 2 SemiBold" panose="03080702040302020200" pitchFamily="66" charset="0"/>
                    <a:ea typeface="Calibri" panose="020F0502020204030204" pitchFamily="34" charset="0"/>
                    <a:cs typeface="Baloo 2 SemiBold" panose="03080702040302020200" pitchFamily="66" charset="0"/>
                  </a:rPr>
                  <a:t>MAIRIE D’ARZAL</a:t>
                </a:r>
              </a:p>
              <a:p>
                <a:pPr>
                  <a:lnSpc>
                    <a:spcPct val="107000"/>
                  </a:lnSpc>
                  <a:spcAft>
                    <a:spcPts val="800"/>
                  </a:spcAft>
                </a:pPr>
                <a:r>
                  <a:rPr lang="fr-FR" sz="800" dirty="0">
                    <a:latin typeface="Sinkin Sans 200 X Light" pitchFamily="50" charset="0"/>
                    <a:ea typeface="Calibri" panose="020F0502020204030204" pitchFamily="34" charset="0"/>
                    <a:cs typeface="Times New Roman" panose="02020603050405020304" pitchFamily="18" charset="0"/>
                  </a:rPr>
                  <a:t>17, place de l’Eglise - 56190 ARZAL</a:t>
                </a:r>
                <a:br>
                  <a:rPr lang="fr-FR" sz="800" dirty="0">
                    <a:latin typeface="Sinkin Sans 200 X Light" pitchFamily="50" charset="0"/>
                    <a:ea typeface="Calibri" panose="020F0502020204030204" pitchFamily="34" charset="0"/>
                    <a:cs typeface="Times New Roman" panose="02020603050405020304" pitchFamily="18" charset="0"/>
                  </a:rPr>
                </a:br>
                <a:r>
                  <a:rPr lang="fr-FR" sz="800" dirty="0">
                    <a:latin typeface="Sinkin Sans 200 X Light" pitchFamily="50" charset="0"/>
                    <a:ea typeface="Calibri" panose="020F0502020204030204" pitchFamily="34" charset="0"/>
                    <a:cs typeface="Times New Roman" panose="02020603050405020304" pitchFamily="18" charset="0"/>
                  </a:rPr>
                  <a:t>Tél : 02.97.45.04.92</a:t>
                </a:r>
                <a:br>
                  <a:rPr lang="fr-FR" sz="800" dirty="0">
                    <a:latin typeface="Sinkin Sans 200 X Light" pitchFamily="50" charset="0"/>
                    <a:ea typeface="Calibri" panose="020F0502020204030204" pitchFamily="34" charset="0"/>
                    <a:cs typeface="Times New Roman" panose="02020603050405020304" pitchFamily="18" charset="0"/>
                  </a:rPr>
                </a:br>
                <a:r>
                  <a:rPr lang="fr-FR" sz="800" dirty="0">
                    <a:latin typeface="Sinkin Sans 200 X Light" pitchFamily="50" charset="0"/>
                    <a:ea typeface="Calibri" panose="020F0502020204030204" pitchFamily="34" charset="0"/>
                    <a:cs typeface="Times New Roman" panose="02020603050405020304" pitchFamily="18" charset="0"/>
                  </a:rPr>
                  <a:t>E-mail : </a:t>
                </a:r>
                <a:r>
                  <a:rPr lang="fr-FR" sz="800" b="1" dirty="0" err="1">
                    <a:solidFill>
                      <a:srgbClr val="00A3E0"/>
                    </a:solidFill>
                    <a:latin typeface="Sinkin Sans 200 X Light" pitchFamily="50"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accueil@arzal.bzh</a:t>
                </a:r>
                <a:br>
                  <a:rPr lang="fr-FR" sz="800" b="1" dirty="0">
                    <a:solidFill>
                      <a:srgbClr val="00B0F0"/>
                    </a:solidFill>
                    <a:latin typeface="Sinkin Sans 200 X Light" pitchFamily="50" charset="0"/>
                    <a:ea typeface="Calibri" panose="020F0502020204030204" pitchFamily="34" charset="0"/>
                    <a:cs typeface="Times New Roman" panose="02020603050405020304" pitchFamily="18" charset="0"/>
                  </a:rPr>
                </a:br>
                <a:r>
                  <a:rPr lang="fr-FR" sz="800" b="1" u="sng" dirty="0" err="1">
                    <a:solidFill>
                      <a:srgbClr val="00A3E0"/>
                    </a:solidFill>
                    <a:latin typeface="Sinkin Sans 200 X Light" pitchFamily="50" charset="0"/>
                    <a:ea typeface="Calibri" panose="020F0502020204030204" pitchFamily="34" charset="0"/>
                    <a:cs typeface="Times New Roman" panose="02020603050405020304" pitchFamily="18" charset="0"/>
                  </a:rPr>
                  <a:t>communication@arzal.bzh</a:t>
                </a:r>
                <a:br>
                  <a:rPr lang="fr-FR" sz="800" b="1" dirty="0">
                    <a:solidFill>
                      <a:srgbClr val="00B0F0"/>
                    </a:solidFill>
                    <a:latin typeface="Sinkin Sans 200 X Light" pitchFamily="50" charset="0"/>
                    <a:ea typeface="Calibri" panose="020F0502020204030204" pitchFamily="34" charset="0"/>
                    <a:cs typeface="Times New Roman" panose="02020603050405020304" pitchFamily="18" charset="0"/>
                  </a:rPr>
                </a:br>
                <a:r>
                  <a:rPr lang="fr-FR" sz="800" dirty="0">
                    <a:latin typeface="Sinkin Sans 200 X Light" pitchFamily="50" charset="0"/>
                    <a:ea typeface="Calibri" panose="020F0502020204030204" pitchFamily="34" charset="0"/>
                    <a:cs typeface="Times New Roman" panose="02020603050405020304" pitchFamily="18" charset="0"/>
                  </a:rPr>
                  <a:t>Site internet : </a:t>
                </a:r>
                <a:r>
                  <a:rPr lang="fr-FR" sz="800" b="1" dirty="0">
                    <a:solidFill>
                      <a:srgbClr val="00A3E0"/>
                    </a:solidFill>
                    <a:latin typeface="Sinkin Sans 200 X Light" pitchFamily="50" charset="0"/>
                    <a:ea typeface="Calibri" panose="020F0502020204030204" pitchFamily="34" charset="0"/>
                    <a:cs typeface="Times New Roman" panose="02020603050405020304" pitchFamily="18" charset="0"/>
                  </a:rPr>
                  <a:t>www.arzal.bzh</a:t>
                </a:r>
                <a:endParaRPr lang="fr-FR" sz="800" dirty="0">
                  <a:solidFill>
                    <a:srgbClr val="00A3E0"/>
                  </a:solidFill>
                  <a:latin typeface="Sinkin Sans 200 X Light" pitchFamily="50" charset="0"/>
                  <a:ea typeface="Calibri" panose="020F0502020204030204" pitchFamily="34" charset="0"/>
                  <a:cs typeface="Times New Roman" panose="02020603050405020304" pitchFamily="18" charset="0"/>
                </a:endParaRPr>
              </a:p>
            </p:txBody>
          </p:sp>
        </p:grpSp>
        <p:sp>
          <p:nvSpPr>
            <p:cNvPr id="21" name="Zone de texte 3">
              <a:extLst>
                <a:ext uri="{FF2B5EF4-FFF2-40B4-BE49-F238E27FC236}">
                  <a16:creationId xmlns:a16="http://schemas.microsoft.com/office/drawing/2014/main" id="{CE25D553-F7D4-2469-B5A2-F847C3ADB9AF}"/>
                </a:ext>
              </a:extLst>
            </p:cNvPr>
            <p:cNvSpPr txBox="1"/>
            <p:nvPr/>
          </p:nvSpPr>
          <p:spPr>
            <a:xfrm>
              <a:off x="2817935" y="678825"/>
              <a:ext cx="4110154" cy="886042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88900">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Mission locale</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ExtraBold" panose="03080902040302020200" pitchFamily="66" charset="0"/>
                </a:rPr>
                <a:t>La mission locale est une structure d’aide à l’insertion sociale et professionnelle des jeunes de 16 à 25 ans. </a:t>
              </a:r>
              <a:r>
                <a:rPr lang="fr-FR" sz="900" u="sng" dirty="0">
                  <a:latin typeface="Sinkin Sans 300 Light" pitchFamily="50" charset="0"/>
                  <a:ea typeface="Calibri" panose="020F0502020204030204" pitchFamily="34" charset="0"/>
                  <a:cs typeface="Baloo 2 ExtraBold" panose="03080902040302020200" pitchFamily="66" charset="0"/>
                </a:rPr>
                <a:t>Le Contrat d’Engagement Jeunes</a:t>
              </a:r>
              <a:r>
                <a:rPr lang="fr-FR" sz="900" dirty="0">
                  <a:latin typeface="Sinkin Sans 300 Light" pitchFamily="50" charset="0"/>
                  <a:ea typeface="Calibri" panose="020F0502020204030204" pitchFamily="34" charset="0"/>
                  <a:cs typeface="Baloo 2 ExtraBold" panose="03080902040302020200" pitchFamily="66" charset="0"/>
                </a:rPr>
                <a:t> permet à chaque jeune d’être aidé suivant ses besoins. Toutes les solutions possibles sont étudiées afin de le guider dans ses démarches. Des permanences ont lieu sur rendez-vous à Muzillac : </a:t>
              </a:r>
              <a:br>
                <a:rPr lang="fr-FR" sz="900" dirty="0">
                  <a:latin typeface="Sinkin Sans 300 Light" pitchFamily="50" charset="0"/>
                  <a:ea typeface="Calibri" panose="020F0502020204030204" pitchFamily="34" charset="0"/>
                  <a:cs typeface="Baloo 2 ExtraBold" panose="03080902040302020200" pitchFamily="66" charset="0"/>
                </a:rPr>
              </a:br>
              <a:r>
                <a:rPr lang="fr-FR" sz="900" dirty="0">
                  <a:latin typeface="Sinkin Sans 300 Light" pitchFamily="50" charset="0"/>
                  <a:ea typeface="Calibri" panose="020F0502020204030204" pitchFamily="34" charset="0"/>
                  <a:cs typeface="Baloo 2 ExtraBold" panose="03080902040302020200" pitchFamily="66" charset="0"/>
                </a:rPr>
                <a:t>02 97 01 65 40</a:t>
              </a:r>
            </a:p>
            <a:p>
              <a:pPr marL="88900">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Maison France Services</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rPr>
                <a:t>L’Espace France Services Arc Sud Bretagne – allée Raymond Le Duigou à Muzillac - est un lieu ressource où les usagers sont accompagnés dans leurs démarches administratives du quotidien : emploi, retraite, famille, impôts, social, santé, logement, énergie, accès au droit…</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rPr>
                <a:t>En un lieu unique, chaque citoyen peut accéder aux services publics et être accueilli pour effectuer ses démarches du quotidien en ligne. Afin de vous accueillir dans les meilleures conditions, nous vous invitons à prendre contact prioritairement par téléphone auprès de l’Espace France Services : </a:t>
              </a:r>
              <a:br>
                <a:rPr lang="fr-FR" sz="900" dirty="0">
                  <a:latin typeface="Sinkin Sans 300 Light" pitchFamily="50" charset="0"/>
                </a:rPr>
              </a:br>
              <a:r>
                <a:rPr lang="fr-FR" sz="900" dirty="0">
                  <a:latin typeface="Sinkin Sans 300 Light" pitchFamily="50" charset="0"/>
                </a:rPr>
                <a:t>02 97 41 68 75</a:t>
              </a:r>
              <a:endParaRPr lang="fr-FR" sz="900" dirty="0">
                <a:latin typeface="Sinkin Sans 300 Light" pitchFamily="50" charset="0"/>
                <a:ea typeface="Calibri" panose="020F0502020204030204" pitchFamily="34" charset="0"/>
                <a:cs typeface="Baloo 2 ExtraBold" panose="03080902040302020200" pitchFamily="66" charset="0"/>
              </a:endParaRPr>
            </a:p>
            <a:p>
              <a:pPr marL="88900">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Espace numérique</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rPr>
                <a:t>Un mercredi par mois, des ateliers numériques sur l’accès aux droits (exemple : faire sa déclaration d’impôts, créer une adresse mail) seront proposés sur inscription à la Maison France Services, allée Raymond Le Duigou à Muzillac.</a:t>
              </a:r>
              <a:br>
                <a:rPr lang="fr-FR" sz="900" dirty="0">
                  <a:latin typeface="Sinkin Sans 300 Light" pitchFamily="50" charset="0"/>
                </a:rPr>
              </a:br>
              <a:r>
                <a:rPr lang="fr-FR" sz="900" u="sng" dirty="0">
                  <a:latin typeface="Sinkin Sans 300 Light" pitchFamily="50" charset="0"/>
                </a:rPr>
                <a:t>Le premier atelier aura lieu </a:t>
              </a:r>
              <a:r>
                <a:rPr lang="fr-FR" sz="900" u="sng" dirty="0">
                  <a:solidFill>
                    <a:srgbClr val="00A3E0"/>
                  </a:solidFill>
                  <a:latin typeface="Sinkin Sans 300 Light" pitchFamily="50" charset="0"/>
                </a:rPr>
                <a:t>le mercredi 12 avril </a:t>
              </a:r>
              <a:r>
                <a:rPr lang="fr-FR" sz="900" u="sng" dirty="0">
                  <a:latin typeface="Sinkin Sans 300 Light" pitchFamily="50" charset="0"/>
                </a:rPr>
                <a:t>de 9 h à 12 h et sera consacré à “Comment déclarer ses impôts en ligne”.</a:t>
              </a:r>
              <a:br>
                <a:rPr lang="fr-FR" sz="900" u="sng" dirty="0">
                  <a:latin typeface="Sinkin Sans 300 Light" pitchFamily="50" charset="0"/>
                </a:rPr>
              </a:br>
              <a:r>
                <a:rPr lang="fr-FR" sz="900" dirty="0">
                  <a:latin typeface="Sinkin Sans 300 Light" pitchFamily="50" charset="0"/>
                </a:rPr>
                <a:t>L’Espace Public Numérique est ouvert en accès libre les lundi, mardi et jeudi de</a:t>
              </a:r>
              <a:r>
                <a:rPr lang="fr-FR" sz="900" b="1" dirty="0">
                  <a:latin typeface="Sinkin Sans 300 Light" pitchFamily="50" charset="0"/>
                </a:rPr>
                <a:t> </a:t>
              </a:r>
              <a:r>
                <a:rPr lang="fr-FR" sz="900" dirty="0">
                  <a:latin typeface="Sinkin Sans 300 Light" pitchFamily="50" charset="0"/>
                </a:rPr>
                <a:t>9 h à 12 h.</a:t>
              </a:r>
              <a:br>
                <a:rPr lang="fr-FR" sz="900" dirty="0">
                  <a:latin typeface="Sinkin Sans 300 Light" pitchFamily="50" charset="0"/>
                </a:rPr>
              </a:br>
              <a:r>
                <a:rPr lang="fr-FR" sz="900" dirty="0">
                  <a:latin typeface="Sinkin Sans 300 Light" pitchFamily="50" charset="0"/>
                </a:rPr>
                <a:t>Aurélien Pelletier, animateur numérique, sera présent pour vous informer, vous guider et vous conseiller dans la prise en main et l’utilisation des outils numériques.</a:t>
              </a:r>
            </a:p>
            <a:p>
              <a:pPr marL="88900">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Concours des maisons fleuries</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Les personnes souhaitant participer au concours des maisons fleuries peuvent s’inscrire dès maintenant à la mairie. Date limite des dépôts de candidature </a:t>
              </a:r>
              <a:r>
                <a:rPr lang="fr-FR" sz="900" b="1" dirty="0">
                  <a:solidFill>
                    <a:srgbClr val="B4CA54"/>
                  </a:solidFill>
                  <a:latin typeface="Sinkin Sans 300 Light" pitchFamily="50" charset="0"/>
                  <a:ea typeface="Calibri" panose="020F0502020204030204" pitchFamily="34" charset="0"/>
                  <a:cs typeface="Baloo 2 SemiBold" panose="03080702040302020200" pitchFamily="66" charset="0"/>
                </a:rPr>
                <a:t>: </a:t>
              </a:r>
              <a:r>
                <a:rPr lang="fr-FR" sz="900" b="1" u="sng" dirty="0">
                  <a:solidFill>
                    <a:srgbClr val="B4CA54"/>
                  </a:solidFill>
                  <a:latin typeface="Sinkin Sans 300 Light" pitchFamily="50" charset="0"/>
                  <a:ea typeface="Calibri" panose="020F0502020204030204" pitchFamily="34" charset="0"/>
                  <a:cs typeface="Baloo 2 SemiBold" panose="03080702040302020200" pitchFamily="66" charset="0"/>
                </a:rPr>
                <a:t>vendredi 26 mai 2023</a:t>
              </a:r>
            </a:p>
            <a:p>
              <a:pPr marL="88900">
                <a:spcAft>
                  <a:spcPts val="600"/>
                </a:spcAft>
              </a:pPr>
              <a:r>
                <a:rPr lang="fr-FR" sz="1200" b="1" dirty="0">
                  <a:latin typeface="Baloo 2 SemiBold" panose="03080702040302020200" pitchFamily="66" charset="0"/>
                  <a:ea typeface="Calibri" panose="020F0502020204030204" pitchFamily="34" charset="0"/>
                  <a:cs typeface="Baloo 2 SemiBold" panose="03080702040302020200" pitchFamily="66" charset="0"/>
                </a:rPr>
                <a:t>Dispositif « argent de poche »</a:t>
              </a:r>
              <a:br>
                <a:rPr lang="fr-FR" sz="1200" b="1"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Le dispositif « argent de poche » est renouvelé. Les jeunes de 16 et 17 ans désirant y participer doivent retirer leur dossier d’inscription en mairie et les remettre </a:t>
              </a:r>
              <a:r>
                <a:rPr lang="fr-FR" sz="900" dirty="0">
                  <a:solidFill>
                    <a:srgbClr val="00A3E0"/>
                  </a:solidFill>
                  <a:latin typeface="Sinkin Sans 300 Light" pitchFamily="50" charset="0"/>
                  <a:ea typeface="Calibri" panose="020F0502020204030204" pitchFamily="34" charset="0"/>
                  <a:cs typeface="Baloo 2 SemiBold" panose="03080702040302020200" pitchFamily="66" charset="0"/>
                </a:rPr>
                <a:t>avant le 1</a:t>
              </a:r>
              <a:r>
                <a:rPr lang="fr-FR" sz="900" baseline="30000" dirty="0">
                  <a:solidFill>
                    <a:srgbClr val="00A3E0"/>
                  </a:solidFill>
                  <a:latin typeface="Sinkin Sans 300 Light" pitchFamily="50" charset="0"/>
                  <a:ea typeface="Calibri" panose="020F0502020204030204" pitchFamily="34" charset="0"/>
                  <a:cs typeface="Baloo 2 SemiBold" panose="03080702040302020200" pitchFamily="66" charset="0"/>
                </a:rPr>
                <a:t>er</a:t>
              </a:r>
              <a:r>
                <a:rPr lang="fr-FR" sz="900" dirty="0">
                  <a:solidFill>
                    <a:srgbClr val="00A3E0"/>
                  </a:solidFill>
                  <a:latin typeface="Sinkin Sans 300 Light" pitchFamily="50" charset="0"/>
                  <a:ea typeface="Calibri" panose="020F0502020204030204" pitchFamily="34" charset="0"/>
                  <a:cs typeface="Baloo 2 SemiBold" panose="03080702040302020200" pitchFamily="66" charset="0"/>
                </a:rPr>
                <a:t> juin 2023</a:t>
              </a:r>
              <a:r>
                <a:rPr lang="fr-FR" sz="900" dirty="0">
                  <a:latin typeface="Sinkin Sans 300 Light" pitchFamily="50" charset="0"/>
                  <a:ea typeface="Calibri" panose="020F0502020204030204" pitchFamily="34" charset="0"/>
                  <a:cs typeface="Baloo 2 SemiBold" panose="03080702040302020200" pitchFamily="66" charset="0"/>
                </a:rPr>
                <a:t>.</a:t>
              </a:r>
            </a:p>
            <a:p>
              <a:pPr marL="88900">
                <a:spcAft>
                  <a:spcPts val="800"/>
                </a:spcAft>
              </a:pPr>
              <a:r>
                <a:rPr lang="fr-FR" sz="1200" b="1" dirty="0">
                  <a:latin typeface="Baloo 2 SemiBold" panose="03080702040302020200" pitchFamily="66" charset="0"/>
                  <a:ea typeface="Calibri" panose="020F0502020204030204" pitchFamily="34" charset="0"/>
                  <a:cs typeface="Baloo 2 SemiBold" panose="03080702040302020200" pitchFamily="66" charset="0"/>
                </a:rPr>
                <a:t>Mutuelle communale</a:t>
              </a:r>
              <a:br>
                <a:rPr lang="fr-FR" sz="1200" b="1"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Nous étudions la possibilité de vous proposer d’adhérer à une mutuelle communale, comme d’autres communes voisines l’ont déjà fait. Si vous êtes intéressés par ce service, vous pouvez vous faire connaître à la mairie.</a:t>
              </a:r>
            </a:p>
            <a:p>
              <a:pPr marL="88900">
                <a:spcAft>
                  <a:spcPts val="800"/>
                </a:spcAft>
              </a:pPr>
              <a:r>
                <a:rPr lang="fr-FR" sz="1200" b="1" dirty="0">
                  <a:latin typeface="Baloo 2 SemiBold" panose="03080702040302020200" pitchFamily="66" charset="0"/>
                  <a:ea typeface="Calibri" panose="020F0502020204030204" pitchFamily="34" charset="0"/>
                  <a:cs typeface="Baloo 2 SemiBold" panose="03080702040302020200" pitchFamily="66" charset="0"/>
                </a:rPr>
                <a:t>Repas des anciens</a:t>
              </a:r>
              <a:br>
                <a:rPr lang="fr-FR" sz="3600" b="1"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Cette année aura lieu le repas des anciens pour les personnes de 75 ans et plus.</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Les colis pour les personnes de 80 ans et plus seront distribués à ceux n’ayant pas pu assister au repas des anciens. L’année où il n’y a pas de repas, les colis seront distribués à tous les seniors de 80 ans et plus.</a:t>
              </a:r>
            </a:p>
            <a:p>
              <a:pPr marL="88900">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Jardins partagés</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Un projet de jardins partagés et familiaux est en cours. Quelques habitants se sont inscrits pour y participer. Nous invitons les personnes désireuses de</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rejoindre ce groupe et ce projet à se </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faire connaître et à laisser</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leurs coordonnées en mairie.</a:t>
              </a:r>
            </a:p>
            <a:p>
              <a:pPr marL="340995">
                <a:lnSpc>
                  <a:spcPct val="107000"/>
                </a:lnSpc>
                <a:spcAft>
                  <a:spcPts val="800"/>
                </a:spcAft>
              </a:pPr>
              <a:r>
                <a:rPr lang="fr-FR" sz="700" i="1" dirty="0">
                  <a:latin typeface="Sinkin Sans 400 Regular" pitchFamily="50" charset="0"/>
                  <a:ea typeface="Calibri" panose="020F0502020204030204" pitchFamily="34" charset="0"/>
                  <a:cs typeface="Andalus"/>
                </a:rPr>
                <a:t>                       Futur emplacement des jardins,</a:t>
              </a:r>
              <a:br>
                <a:rPr lang="fr-FR" sz="700" i="1" dirty="0">
                  <a:latin typeface="Sinkin Sans 400 Regular" pitchFamily="50" charset="0"/>
                  <a:ea typeface="Calibri" panose="020F0502020204030204" pitchFamily="34" charset="0"/>
                  <a:cs typeface="Andalus"/>
                </a:rPr>
              </a:br>
              <a:r>
                <a:rPr lang="fr-FR" sz="700" i="1" dirty="0">
                  <a:latin typeface="Sinkin Sans 400 Regular" pitchFamily="50" charset="0"/>
                  <a:ea typeface="Calibri" panose="020F0502020204030204" pitchFamily="34" charset="0"/>
                  <a:cs typeface="Andalus"/>
                </a:rPr>
                <a:t>                            terrain à l’ancienne école</a:t>
              </a:r>
              <a:endParaRPr lang="fr-FR" sz="700" i="1"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r>
                <a:rPr lang="fr-FR" sz="1100" dirty="0">
                  <a:latin typeface="Calibri" panose="020F0502020204030204" pitchFamily="34" charset="0"/>
                  <a:ea typeface="Calibri" panose="020F0502020204030204" pitchFamily="34" charset="0"/>
                  <a:cs typeface="Times New Roman" panose="02020603050405020304" pitchFamily="18" charset="0"/>
                </a:rPr>
                <a:t> </a:t>
              </a:r>
            </a:p>
          </p:txBody>
        </p:sp>
      </p:grpSp>
      <p:pic>
        <p:nvPicPr>
          <p:cNvPr id="5" name="Image 4">
            <a:extLst>
              <a:ext uri="{FF2B5EF4-FFF2-40B4-BE49-F238E27FC236}">
                <a16:creationId xmlns:a16="http://schemas.microsoft.com/office/drawing/2014/main" id="{C7F73AF0-90A7-54A3-C663-28E38A49450E}"/>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r="19023"/>
          <a:stretch/>
        </p:blipFill>
        <p:spPr>
          <a:xfrm rot="20905597">
            <a:off x="464629" y="3188524"/>
            <a:ext cx="1025180" cy="1543807"/>
          </a:xfrm>
          <a:prstGeom prst="rect">
            <a:avLst/>
          </a:prstGeom>
        </p:spPr>
      </p:pic>
      <p:pic>
        <p:nvPicPr>
          <p:cNvPr id="7" name="Image 6">
            <a:extLst>
              <a:ext uri="{FF2B5EF4-FFF2-40B4-BE49-F238E27FC236}">
                <a16:creationId xmlns:a16="http://schemas.microsoft.com/office/drawing/2014/main" id="{3B1461FE-6396-B970-F5EF-2CD015909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8274">
            <a:off x="1538933" y="3105084"/>
            <a:ext cx="975368" cy="1473123"/>
          </a:xfrm>
          <a:prstGeom prst="rect">
            <a:avLst/>
          </a:prstGeom>
        </p:spPr>
      </p:pic>
      <p:pic>
        <p:nvPicPr>
          <p:cNvPr id="9" name="Image 8">
            <a:extLst>
              <a:ext uri="{FF2B5EF4-FFF2-40B4-BE49-F238E27FC236}">
                <a16:creationId xmlns:a16="http://schemas.microsoft.com/office/drawing/2014/main" id="{4DFDBA90-BFBC-BF93-C75B-1E5A9C6231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803" y="2486467"/>
            <a:ext cx="1690348" cy="480431"/>
          </a:xfrm>
          <a:prstGeom prst="rect">
            <a:avLst/>
          </a:prstGeom>
        </p:spPr>
      </p:pic>
      <p:sp>
        <p:nvSpPr>
          <p:cNvPr id="10" name="ZoneTexte 9">
            <a:extLst>
              <a:ext uri="{FF2B5EF4-FFF2-40B4-BE49-F238E27FC236}">
                <a16:creationId xmlns:a16="http://schemas.microsoft.com/office/drawing/2014/main" id="{8E61CB20-E128-5C85-46DB-8C9E1B8317D3}"/>
              </a:ext>
            </a:extLst>
          </p:cNvPr>
          <p:cNvSpPr txBox="1"/>
          <p:nvPr/>
        </p:nvSpPr>
        <p:spPr>
          <a:xfrm>
            <a:off x="653324" y="2607018"/>
            <a:ext cx="1690347" cy="307777"/>
          </a:xfrm>
          <a:prstGeom prst="rect">
            <a:avLst/>
          </a:prstGeom>
          <a:noFill/>
        </p:spPr>
        <p:txBody>
          <a:bodyPr wrap="square" rtlCol="0">
            <a:spAutoFit/>
          </a:bodyPr>
          <a:lstStyle/>
          <a:p>
            <a:r>
              <a:rPr lang="fr-FR" sz="1400" dirty="0">
                <a:solidFill>
                  <a:schemeClr val="bg1"/>
                </a:solidFill>
                <a:latin typeface="Sinkin Sans 600 SemiBold" pitchFamily="50" charset="0"/>
              </a:rPr>
              <a:t>Idées lecture</a:t>
            </a:r>
          </a:p>
        </p:txBody>
      </p:sp>
      <p:sp>
        <p:nvSpPr>
          <p:cNvPr id="4" name="ZoneTexte 3">
            <a:extLst>
              <a:ext uri="{FF2B5EF4-FFF2-40B4-BE49-F238E27FC236}">
                <a16:creationId xmlns:a16="http://schemas.microsoft.com/office/drawing/2014/main" id="{32E7FE91-6F63-70C5-0347-A4BF7572F8F1}"/>
              </a:ext>
            </a:extLst>
          </p:cNvPr>
          <p:cNvSpPr txBox="1"/>
          <p:nvPr/>
        </p:nvSpPr>
        <p:spPr>
          <a:xfrm>
            <a:off x="371770" y="4989879"/>
            <a:ext cx="2343273" cy="4755148"/>
          </a:xfrm>
          <a:prstGeom prst="rect">
            <a:avLst/>
          </a:prstGeom>
          <a:noFill/>
          <a:ln w="19050">
            <a:noFill/>
          </a:ln>
        </p:spPr>
        <p:txBody>
          <a:bodyPr wrap="square" rtlCol="0">
            <a:spAutoFit/>
          </a:bodyPr>
          <a:lstStyle/>
          <a:p>
            <a:br>
              <a:rPr lang="fr-FR" sz="1600" dirty="0">
                <a:latin typeface="Baloo 2 SemiBold" panose="03080702040302020200" pitchFamily="66" charset="0"/>
                <a:cs typeface="Baloo 2 SemiBold" panose="03080702040302020200" pitchFamily="66" charset="0"/>
              </a:rPr>
            </a:br>
            <a:r>
              <a:rPr lang="fr-FR" sz="800" dirty="0">
                <a:latin typeface="Sinkin Sans 300 Light" pitchFamily="50" charset="0"/>
                <a:cs typeface="Baloo 2 SemiBold" panose="03080702040302020200" pitchFamily="66" charset="0"/>
              </a:rPr>
              <a:t>L’ouverture et l’inauguration de la médiathèque Le Mille Feuilles aura lieu en soirée le :</a:t>
            </a:r>
            <a:br>
              <a:rPr lang="fr-FR" sz="800" dirty="0">
                <a:latin typeface="Sinkin Sans 300 Light" pitchFamily="50" charset="0"/>
                <a:cs typeface="Baloo 2 SemiBold" panose="03080702040302020200" pitchFamily="66" charset="0"/>
              </a:rPr>
            </a:br>
            <a:r>
              <a:rPr lang="fr-FR" sz="800" dirty="0">
                <a:latin typeface="Sinkin Sans 300 Light" pitchFamily="50" charset="0"/>
                <a:cs typeface="Baloo 2 SemiBold" panose="03080702040302020200" pitchFamily="66" charset="0"/>
              </a:rPr>
              <a:t> </a:t>
            </a:r>
            <a:r>
              <a:rPr lang="fr-FR" sz="1100" b="1" dirty="0">
                <a:latin typeface="Baloo 2 SemiBold" panose="03080702040302020200" pitchFamily="66" charset="0"/>
                <a:cs typeface="Baloo 2 SemiBold" panose="03080702040302020200" pitchFamily="66" charset="0"/>
              </a:rPr>
              <a:t>           vendredi 12 mai 2023 </a:t>
            </a:r>
            <a:br>
              <a:rPr lang="fr-FR" sz="800" dirty="0">
                <a:latin typeface="Sinkin Sans 300 Light" pitchFamily="50" charset="0"/>
                <a:cs typeface="Baloo 2 SemiBold" panose="03080702040302020200" pitchFamily="66" charset="0"/>
              </a:rPr>
            </a:br>
            <a:r>
              <a:rPr lang="fr-FR" sz="800" dirty="0">
                <a:latin typeface="Sinkin Sans 300 Light" pitchFamily="50" charset="0"/>
                <a:cs typeface="Baloo 2 SemiBold" panose="03080702040302020200" pitchFamily="66" charset="0"/>
              </a:rPr>
              <a:t>Une déambulation sera organisée afin de découvrir ce nouveau lieu de culture et d’animation.</a:t>
            </a:r>
            <a:br>
              <a:rPr lang="fr-FR" sz="800" dirty="0">
                <a:latin typeface="Sinkin Sans 300 Light" pitchFamily="50" charset="0"/>
                <a:cs typeface="Baloo 2 SemiBold" panose="03080702040302020200" pitchFamily="66" charset="0"/>
              </a:rPr>
            </a:br>
            <a:r>
              <a:rPr lang="fr-FR" sz="800" dirty="0">
                <a:latin typeface="Sinkin Sans 300 Light" pitchFamily="50" charset="0"/>
                <a:cs typeface="Baloo 2 SemiBold" panose="03080702040302020200" pitchFamily="66" charset="0"/>
              </a:rPr>
              <a:t>L’horaire vous sera précisé sur les canaux de communication de la mairie.</a:t>
            </a:r>
          </a:p>
          <a:p>
            <a:r>
              <a:rPr lang="fr-FR" sz="800" dirty="0">
                <a:latin typeface="Sinkin Sans 300 Light" pitchFamily="50" charset="0"/>
                <a:cs typeface="Baloo 2 SemiBold" panose="03080702040302020200" pitchFamily="66" charset="0"/>
              </a:rPr>
              <a:t>Les photos du concours seront exposées du 12 mai au 10 juin 2023. Les prix du jury seront remis à l’inauguration et le public votera pour son coup de cœur lors de l’expo.</a:t>
            </a:r>
          </a:p>
          <a:p>
            <a:endParaRPr lang="fr-FR" sz="900" dirty="0">
              <a:latin typeface="Sinkin Sans 300 Light" pitchFamily="50" charset="0"/>
              <a:cs typeface="Baloo 2 SemiBold" panose="03080702040302020200" pitchFamily="66" charset="0"/>
            </a:endParaRPr>
          </a:p>
          <a:p>
            <a:endParaRPr lang="fr-FR" sz="900" dirty="0">
              <a:latin typeface="Sinkin Sans 300 Light" pitchFamily="50" charset="0"/>
              <a:cs typeface="Baloo 2 SemiBold" panose="03080702040302020200" pitchFamily="66" charset="0"/>
            </a:endParaRPr>
          </a:p>
          <a:p>
            <a:endParaRPr lang="fr-FR" sz="900" dirty="0">
              <a:latin typeface="Sinkin Sans 300 Light" pitchFamily="50" charset="0"/>
              <a:cs typeface="Baloo 2 SemiBold" panose="03080702040302020200" pitchFamily="66" charset="0"/>
            </a:endParaRPr>
          </a:p>
          <a:p>
            <a:endParaRPr lang="fr-FR" sz="900" dirty="0">
              <a:latin typeface="Sinkin Sans 300 Light" pitchFamily="50" charset="0"/>
              <a:cs typeface="Baloo 2 SemiBold" panose="03080702040302020200" pitchFamily="66" charset="0"/>
            </a:endParaRPr>
          </a:p>
          <a:p>
            <a:endParaRPr lang="fr-FR" sz="900" dirty="0">
              <a:latin typeface="Sinkin Sans 300 Light" pitchFamily="50" charset="0"/>
              <a:cs typeface="Baloo 2 SemiBold" panose="03080702040302020200" pitchFamily="66" charset="0"/>
            </a:endParaRPr>
          </a:p>
          <a:p>
            <a:endParaRPr lang="fr-FR" sz="900" dirty="0">
              <a:latin typeface="Sinkin Sans 300 Light" pitchFamily="50" charset="0"/>
              <a:cs typeface="Baloo 2 SemiBold" panose="03080702040302020200" pitchFamily="66" charset="0"/>
            </a:endParaRPr>
          </a:p>
          <a:p>
            <a:endParaRPr lang="fr-FR" sz="900" dirty="0">
              <a:latin typeface="Sinkin Sans 300 Light" pitchFamily="50" charset="0"/>
              <a:cs typeface="Baloo 2 SemiBold" panose="03080702040302020200" pitchFamily="66" charset="0"/>
            </a:endParaRPr>
          </a:p>
          <a:p>
            <a:endParaRPr lang="fr-FR" sz="900" dirty="0">
              <a:latin typeface="Sinkin Sans 300 Light" pitchFamily="50" charset="0"/>
              <a:cs typeface="Baloo 2 SemiBold" panose="03080702040302020200" pitchFamily="66" charset="0"/>
            </a:endParaRPr>
          </a:p>
          <a:p>
            <a:endParaRPr lang="fr-FR" sz="800" dirty="0">
              <a:latin typeface="Sinkin Sans 300 Light" pitchFamily="50" charset="0"/>
              <a:cs typeface="Baloo 2 SemiBold" panose="03080702040302020200" pitchFamily="66" charset="0"/>
            </a:endParaRPr>
          </a:p>
          <a:p>
            <a:endParaRPr lang="fr-FR" sz="800" dirty="0">
              <a:latin typeface="Sinkin Sans 300 Light" pitchFamily="50" charset="0"/>
              <a:cs typeface="Baloo 2 SemiBold" panose="03080702040302020200" pitchFamily="66" charset="0"/>
            </a:endParaRPr>
          </a:p>
          <a:p>
            <a:r>
              <a:rPr lang="fr-FR" sz="800" dirty="0">
                <a:latin typeface="Sinkin Sans 300 Light" pitchFamily="50" charset="0"/>
                <a:cs typeface="Baloo 2 SemiBold" panose="03080702040302020200" pitchFamily="66" charset="0"/>
              </a:rPr>
              <a:t>Le </a:t>
            </a:r>
            <a:r>
              <a:rPr lang="fr-FR" sz="800" b="1" dirty="0">
                <a:latin typeface="Sinkin Sans 300 Light" pitchFamily="50" charset="0"/>
                <a:cs typeface="Baloo 2 SemiBold" panose="03080702040302020200" pitchFamily="66" charset="0"/>
              </a:rPr>
              <a:t>vendredi 2 juin à 18 h </a:t>
            </a:r>
            <a:r>
              <a:rPr lang="fr-FR" sz="800" dirty="0">
                <a:latin typeface="Sinkin Sans 300 Light" pitchFamily="50" charset="0"/>
                <a:cs typeface="Baloo 2 SemiBold" panose="03080702040302020200" pitchFamily="66" charset="0"/>
              </a:rPr>
              <a:t>: présentation des 5 livres de la sélection pour le prix du premier roman de l’estuaire de Vilaine, par l’association Coeff109.</a:t>
            </a:r>
            <a:br>
              <a:rPr lang="fr-FR" sz="800" dirty="0">
                <a:latin typeface="Sinkin Sans 300 Light" pitchFamily="50" charset="0"/>
                <a:cs typeface="Baloo 2 SemiBold" panose="03080702040302020200" pitchFamily="66" charset="0"/>
              </a:rPr>
            </a:br>
            <a:r>
              <a:rPr lang="fr-FR" sz="800" dirty="0">
                <a:latin typeface="Sinkin Sans 300 Light" pitchFamily="50" charset="0"/>
                <a:cs typeface="Baloo 2 SemiBold" panose="03080702040302020200" pitchFamily="66" charset="0"/>
              </a:rPr>
              <a:t>Participez au prix du 5 avril au 15 novembre. Lisez les 5 romans et votez pour celui que vous préférez.</a:t>
            </a:r>
            <a:br>
              <a:rPr lang="fr-FR" sz="800" dirty="0">
                <a:latin typeface="Sinkin Sans 300 Light" pitchFamily="50" charset="0"/>
                <a:cs typeface="Baloo 2 SemiBold" panose="03080702040302020200" pitchFamily="66" charset="0"/>
              </a:rPr>
            </a:br>
            <a:endParaRPr lang="fr-FR" sz="800" dirty="0">
              <a:latin typeface="Sinkin Sans 300 Light" pitchFamily="50" charset="0"/>
              <a:cs typeface="Baloo 2 SemiBold" panose="03080702040302020200" pitchFamily="66" charset="0"/>
            </a:endParaRPr>
          </a:p>
          <a:p>
            <a:endParaRPr lang="fr-FR" sz="1200" dirty="0">
              <a:latin typeface="Sinkin Sans 300 Light" pitchFamily="50" charset="0"/>
              <a:cs typeface="Baloo 2 SemiBold" panose="03080702040302020200" pitchFamily="66" charset="0"/>
            </a:endParaRPr>
          </a:p>
        </p:txBody>
      </p:sp>
      <p:pic>
        <p:nvPicPr>
          <p:cNvPr id="8" name="Image 7">
            <a:extLst>
              <a:ext uri="{FF2B5EF4-FFF2-40B4-BE49-F238E27FC236}">
                <a16:creationId xmlns:a16="http://schemas.microsoft.com/office/drawing/2014/main" id="{60207FC9-B1E1-5C5A-23C5-C65B764F23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7996" y="9407546"/>
            <a:ext cx="1129876" cy="847407"/>
          </a:xfrm>
          <a:prstGeom prst="rect">
            <a:avLst/>
          </a:prstGeom>
        </p:spPr>
      </p:pic>
      <p:pic>
        <p:nvPicPr>
          <p:cNvPr id="14" name="Image 13">
            <a:extLst>
              <a:ext uri="{FF2B5EF4-FFF2-40B4-BE49-F238E27FC236}">
                <a16:creationId xmlns:a16="http://schemas.microsoft.com/office/drawing/2014/main" id="{7DBDA934-EA2E-D7A4-03FA-F9281EE5B2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14654">
            <a:off x="918835" y="7235539"/>
            <a:ext cx="1390533" cy="914303"/>
          </a:xfrm>
          <a:prstGeom prst="rect">
            <a:avLst/>
          </a:prstGeom>
        </p:spPr>
      </p:pic>
      <p:sp>
        <p:nvSpPr>
          <p:cNvPr id="2" name="ZoneTexte 1">
            <a:extLst>
              <a:ext uri="{FF2B5EF4-FFF2-40B4-BE49-F238E27FC236}">
                <a16:creationId xmlns:a16="http://schemas.microsoft.com/office/drawing/2014/main" id="{6B7B8495-0BEE-C68E-5769-E0A4233585B1}"/>
              </a:ext>
            </a:extLst>
          </p:cNvPr>
          <p:cNvSpPr txBox="1"/>
          <p:nvPr/>
        </p:nvSpPr>
        <p:spPr>
          <a:xfrm>
            <a:off x="739845" y="4951123"/>
            <a:ext cx="1690347" cy="338554"/>
          </a:xfrm>
          <a:prstGeom prst="rect">
            <a:avLst/>
          </a:prstGeom>
          <a:noFill/>
        </p:spPr>
        <p:txBody>
          <a:bodyPr wrap="square" rtlCol="0">
            <a:spAutoFit/>
          </a:bodyPr>
          <a:lstStyle/>
          <a:p>
            <a:r>
              <a:rPr lang="fr-FR" sz="1600" dirty="0">
                <a:latin typeface="Baloo 2 SemiBold" panose="03080702040302020200" pitchFamily="66" charset="0"/>
                <a:cs typeface="Baloo 2 SemiBold" panose="03080702040302020200" pitchFamily="66" charset="0"/>
              </a:rPr>
              <a:t>Le Mille Feuilles</a:t>
            </a:r>
          </a:p>
        </p:txBody>
      </p:sp>
    </p:spTree>
    <p:extLst>
      <p:ext uri="{BB962C8B-B14F-4D97-AF65-F5344CB8AC3E}">
        <p14:creationId xmlns:p14="http://schemas.microsoft.com/office/powerpoint/2010/main" val="336039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à coins arrondis 48">
            <a:extLst>
              <a:ext uri="{FF2B5EF4-FFF2-40B4-BE49-F238E27FC236}">
                <a16:creationId xmlns:a16="http://schemas.microsoft.com/office/drawing/2014/main" id="{71905484-9258-31C8-0C83-0570F877A1B9}"/>
              </a:ext>
            </a:extLst>
          </p:cNvPr>
          <p:cNvSpPr/>
          <p:nvPr/>
        </p:nvSpPr>
        <p:spPr>
          <a:xfrm>
            <a:off x="168012" y="293814"/>
            <a:ext cx="4523372" cy="10002296"/>
          </a:xfrm>
          <a:prstGeom prst="roundRect">
            <a:avLst/>
          </a:prstGeom>
          <a:solidFill>
            <a:sysClr val="window" lastClr="FFFFFF"/>
          </a:solidFill>
          <a:ln w="28575" cap="flat" cmpd="sng" algn="ctr">
            <a:solidFill>
              <a:srgbClr val="B4CA5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3" name="Rectangle 2">
            <a:extLst>
              <a:ext uri="{FF2B5EF4-FFF2-40B4-BE49-F238E27FC236}">
                <a16:creationId xmlns:a16="http://schemas.microsoft.com/office/drawing/2014/main" id="{6A6DF7F5-C574-FD1F-FB9C-7451B00065C9}"/>
              </a:ext>
            </a:extLst>
          </p:cNvPr>
          <p:cNvSpPr/>
          <p:nvPr/>
        </p:nvSpPr>
        <p:spPr>
          <a:xfrm>
            <a:off x="4829175" y="293814"/>
            <a:ext cx="2562488" cy="10002296"/>
          </a:xfrm>
          <a:prstGeom prst="rect">
            <a:avLst/>
          </a:prstGeom>
          <a:noFill/>
          <a:ln w="76200">
            <a:solidFill>
              <a:srgbClr val="B4CA5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1" name="Zone de texte 3">
            <a:extLst>
              <a:ext uri="{FF2B5EF4-FFF2-40B4-BE49-F238E27FC236}">
                <a16:creationId xmlns:a16="http://schemas.microsoft.com/office/drawing/2014/main" id="{CE25D553-F7D4-2469-B5A2-F847C3ADB9AF}"/>
              </a:ext>
            </a:extLst>
          </p:cNvPr>
          <p:cNvSpPr txBox="1"/>
          <p:nvPr/>
        </p:nvSpPr>
        <p:spPr>
          <a:xfrm>
            <a:off x="387091" y="690198"/>
            <a:ext cx="4036174" cy="819125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800"/>
              </a:spcAft>
            </a:pPr>
            <a:r>
              <a:rPr lang="fr-FR" sz="1200" b="1" dirty="0" err="1">
                <a:latin typeface="Baloo 2 SemiBold" panose="03080702040302020200" pitchFamily="66" charset="0"/>
                <a:ea typeface="Calibri" panose="020F0502020204030204" pitchFamily="34" charset="0"/>
                <a:cs typeface="Baloo 2 SemiBold" panose="03080702040302020200" pitchFamily="66" charset="0"/>
              </a:rPr>
              <a:t>CityAll</a:t>
            </a:r>
            <a:br>
              <a:rPr lang="fr-FR" sz="1200" b="1" dirty="0">
                <a:latin typeface="Baloo 2 SemiBold" panose="03080702040302020200" pitchFamily="66" charset="0"/>
                <a:ea typeface="Calibri" panose="020F0502020204030204" pitchFamily="34" charset="0"/>
                <a:cs typeface="Baloo 2 SemiBold" panose="03080702040302020200" pitchFamily="66" charset="0"/>
              </a:rPr>
            </a:br>
            <a:r>
              <a:rPr lang="fr-FR" sz="900" b="1" dirty="0">
                <a:latin typeface="Sinkin Sans 300 Light" pitchFamily="50" charset="0"/>
                <a:ea typeface="Calibri" panose="020F0502020204030204" pitchFamily="34" charset="0"/>
                <a:cs typeface="Baloo 2 SemiBold" panose="03080702040302020200" pitchFamily="66" charset="0"/>
              </a:rPr>
              <a:t>Téléchargez l’application </a:t>
            </a:r>
            <a:r>
              <a:rPr lang="fr-FR" sz="900" b="1" dirty="0" err="1">
                <a:latin typeface="Sinkin Sans 300 Light" pitchFamily="50" charset="0"/>
                <a:ea typeface="Calibri" panose="020F0502020204030204" pitchFamily="34" charset="0"/>
                <a:cs typeface="Baloo 2 SemiBold" panose="03080702040302020200" pitchFamily="66" charset="0"/>
              </a:rPr>
              <a:t>CityAll</a:t>
            </a:r>
            <a:r>
              <a:rPr lang="fr-FR" sz="900" b="1" dirty="0">
                <a:latin typeface="Sinkin Sans 300 Light" pitchFamily="50" charset="0"/>
                <a:ea typeface="Calibri" panose="020F0502020204030204" pitchFamily="34" charset="0"/>
                <a:cs typeface="Baloo 2 SemiBold" panose="03080702040302020200" pitchFamily="66" charset="0"/>
              </a:rPr>
              <a:t> et vous serez informés en temps réel de l’actualité de la commune. Les informations viennent à vous, une notification et vous êtes au courant ! </a:t>
            </a:r>
            <a:endParaRPr lang="fr-FR" sz="1200" b="1" dirty="0">
              <a:latin typeface="Baloo 2 SemiBold" panose="03080702040302020200" pitchFamily="66" charset="0"/>
              <a:ea typeface="Calibri" panose="020F0502020204030204" pitchFamily="34" charset="0"/>
              <a:cs typeface="Baloo 2 SemiBold" panose="03080702040302020200" pitchFamily="66" charset="0"/>
            </a:endParaRPr>
          </a:p>
          <a:p>
            <a:pPr>
              <a:spcAft>
                <a:spcPts val="800"/>
              </a:spcAft>
            </a:pPr>
            <a:r>
              <a:rPr lang="fr-FR" sz="1200" b="1" dirty="0">
                <a:latin typeface="Baloo 2 SemiBold" panose="03080702040302020200" pitchFamily="66" charset="0"/>
                <a:ea typeface="Calibri" panose="020F0502020204030204" pitchFamily="34" charset="0"/>
                <a:cs typeface="Baloo 2 SemiBold" panose="03080702040302020200" pitchFamily="66" charset="0"/>
              </a:rPr>
              <a:t>Programme ABC</a:t>
            </a:r>
            <a:br>
              <a:rPr lang="fr-FR" sz="1200" b="1" dirty="0">
                <a:latin typeface="Baloo 2 SemiBold" panose="03080702040302020200" pitchFamily="66" charset="0"/>
                <a:ea typeface="Calibri" panose="020F0502020204030204" pitchFamily="34" charset="0"/>
                <a:cs typeface="Baloo 2 SemiBold" panose="03080702040302020200" pitchFamily="66" charset="0"/>
              </a:rPr>
            </a:br>
            <a:r>
              <a:rPr lang="fr-FR" sz="900" u="sng" dirty="0">
                <a:latin typeface="Sinkin Sans 300 Light" pitchFamily="50" charset="0"/>
                <a:ea typeface="Calibri" panose="020F0502020204030204" pitchFamily="34" charset="0"/>
                <a:cs typeface="Baloo 2 SemiBold" panose="03080702040302020200" pitchFamily="66" charset="0"/>
              </a:rPr>
              <a:t>Mardi 11 avril</a:t>
            </a:r>
            <a:r>
              <a:rPr lang="fr-FR" sz="900" dirty="0">
                <a:latin typeface="Sinkin Sans 300 Light" pitchFamily="50" charset="0"/>
                <a:ea typeface="Calibri" panose="020F0502020204030204" pitchFamily="34" charset="0"/>
                <a:cs typeface="Baloo 2 SemiBold" panose="03080702040302020200" pitchFamily="66" charset="0"/>
              </a:rPr>
              <a:t> : conférence « oiseaux marins » : l</a:t>
            </a:r>
            <a:r>
              <a:rPr lang="fr-FR" sz="900" dirty="0">
                <a:effectLst/>
                <a:latin typeface="Sinkin Sans 300 Light" pitchFamily="50" charset="0"/>
                <a:ea typeface="Calibri" panose="020F0502020204030204" pitchFamily="34" charset="0"/>
              </a:rPr>
              <a:t>e Mor </a:t>
            </a:r>
            <a:r>
              <a:rPr lang="fr-FR" sz="900" dirty="0" err="1">
                <a:effectLst/>
                <a:latin typeface="Sinkin Sans 300 Light" pitchFamily="50" charset="0"/>
                <a:ea typeface="Calibri" panose="020F0502020204030204" pitchFamily="34" charset="0"/>
              </a:rPr>
              <a:t>Braz</a:t>
            </a:r>
            <a:r>
              <a:rPr lang="fr-FR" sz="900" dirty="0">
                <a:effectLst/>
                <a:latin typeface="Sinkin Sans 300 Light" pitchFamily="50" charset="0"/>
                <a:ea typeface="Calibri" panose="020F0502020204030204" pitchFamily="34" charset="0"/>
              </a:rPr>
              <a:t>, qui s'étend de la Presqu'île de Quiberon jusqu'au Croisic, présente une multitude d'habitats propices à la reproduction des oiseaux marins. Venez découvrir ou </a:t>
            </a:r>
            <a:r>
              <a:rPr lang="fr-FR" sz="900" dirty="0" err="1">
                <a:effectLst/>
                <a:latin typeface="Sinkin Sans 300 Light" pitchFamily="50" charset="0"/>
                <a:ea typeface="Calibri" panose="020F0502020204030204" pitchFamily="34" charset="0"/>
              </a:rPr>
              <a:t>re-découvrir</a:t>
            </a:r>
            <a:r>
              <a:rPr lang="fr-FR" sz="900" dirty="0">
                <a:effectLst/>
                <a:latin typeface="Sinkin Sans 300 Light" pitchFamily="50" charset="0"/>
                <a:ea typeface="Calibri" panose="020F0502020204030204" pitchFamily="34" charset="0"/>
              </a:rPr>
              <a:t> ces espèces qui font partie intégrante du patrimoine naturel de notre territoire. </a:t>
            </a:r>
            <a:r>
              <a:rPr lang="fr-FR" sz="900" dirty="0">
                <a:latin typeface="Sinkin Sans 300 Light" pitchFamily="50" charset="0"/>
                <a:ea typeface="Calibri" panose="020F0502020204030204" pitchFamily="34" charset="0"/>
              </a:rPr>
              <a:t>Conférence animée par Bretagne Vivante.</a:t>
            </a:r>
            <a:br>
              <a:rPr lang="fr-FR" sz="900" dirty="0">
                <a:effectLst/>
                <a:latin typeface="Sinkin Sans 300 Light" pitchFamily="50" charset="0"/>
                <a:ea typeface="Calibri" panose="020F0502020204030204" pitchFamily="34" charset="0"/>
              </a:rPr>
            </a:br>
            <a:r>
              <a:rPr lang="fr-FR" sz="900" u="sng" dirty="0">
                <a:effectLst/>
                <a:latin typeface="Sinkin Sans 300 Light" pitchFamily="50" charset="0"/>
                <a:ea typeface="Calibri" panose="020F0502020204030204" pitchFamily="34" charset="0"/>
              </a:rPr>
              <a:t>Du 6 au 27 mai</a:t>
            </a:r>
            <a:r>
              <a:rPr lang="fr-FR" sz="900" dirty="0">
                <a:effectLst/>
                <a:latin typeface="Sinkin Sans 300 Light" pitchFamily="50" charset="0"/>
                <a:ea typeface="Calibri" panose="020F0502020204030204" pitchFamily="34" charset="0"/>
              </a:rPr>
              <a:t> : exposition « papillons » par Bretagne Vivante.</a:t>
            </a:r>
            <a:br>
              <a:rPr lang="fr-FR" sz="900" dirty="0">
                <a:effectLst/>
                <a:latin typeface="Sinkin Sans 300 Light" pitchFamily="50" charset="0"/>
                <a:ea typeface="Calibri" panose="020F0502020204030204" pitchFamily="34" charset="0"/>
              </a:rPr>
            </a:br>
            <a:r>
              <a:rPr lang="fr-FR" sz="900" u="sng" dirty="0">
                <a:effectLst/>
                <a:latin typeface="Sinkin Sans 300 Light" pitchFamily="50" charset="0"/>
                <a:ea typeface="Calibri" panose="020F0502020204030204" pitchFamily="34" charset="0"/>
              </a:rPr>
              <a:t>Samedi 6 mai</a:t>
            </a:r>
            <a:r>
              <a:rPr lang="fr-FR" sz="900" dirty="0">
                <a:effectLst/>
                <a:latin typeface="Sinkin Sans 300 Light" pitchFamily="50" charset="0"/>
                <a:ea typeface="Calibri" panose="020F0502020204030204" pitchFamily="34" charset="0"/>
              </a:rPr>
              <a:t> : sortie « plantes sauvages, comestibles et médicinales » avec Frédérique </a:t>
            </a:r>
            <a:r>
              <a:rPr lang="fr-FR" sz="900" dirty="0" err="1">
                <a:effectLst/>
                <a:latin typeface="Sinkin Sans 300 Light" pitchFamily="50" charset="0"/>
                <a:ea typeface="Calibri" panose="020F0502020204030204" pitchFamily="34" charset="0"/>
              </a:rPr>
              <a:t>Pédron-Deroche</a:t>
            </a:r>
            <a:r>
              <a:rPr lang="fr-FR" sz="900" dirty="0">
                <a:latin typeface="Sinkin Sans 300 Light" pitchFamily="50" charset="0"/>
                <a:ea typeface="Calibri" panose="020F0502020204030204" pitchFamily="34" charset="0"/>
              </a:rPr>
              <a:t> (association</a:t>
            </a:r>
            <a:r>
              <a:rPr lang="fr-FR" sz="900" dirty="0">
                <a:effectLst/>
                <a:latin typeface="Sinkin Sans 300 Light" pitchFamily="50" charset="0"/>
                <a:ea typeface="Calibri" panose="020F0502020204030204" pitchFamily="34" charset="0"/>
              </a:rPr>
              <a:t> Des graines et des brouettes). Sentier de </a:t>
            </a:r>
            <a:r>
              <a:rPr lang="fr-FR" sz="900" dirty="0" err="1">
                <a:effectLst/>
                <a:latin typeface="Sinkin Sans 300 Light" pitchFamily="50" charset="0"/>
                <a:ea typeface="Calibri" panose="020F0502020204030204" pitchFamily="34" charset="0"/>
              </a:rPr>
              <a:t>Cosca</a:t>
            </a:r>
            <a:r>
              <a:rPr lang="fr-FR" sz="900" dirty="0">
                <a:effectLst/>
                <a:latin typeface="Sinkin Sans 300 Light" pitchFamily="50" charset="0"/>
                <a:ea typeface="Calibri" panose="020F0502020204030204" pitchFamily="34" charset="0"/>
              </a:rPr>
              <a:t>, de 9 h 30 à 12 h 30. Inscription en mairie, places limitées.</a:t>
            </a:r>
            <a:br>
              <a:rPr lang="fr-FR" sz="900" dirty="0">
                <a:effectLst/>
                <a:latin typeface="Sinkin Sans 300 Light" pitchFamily="50" charset="0"/>
                <a:ea typeface="Calibri" panose="020F0502020204030204" pitchFamily="34" charset="0"/>
              </a:rPr>
            </a:br>
            <a:r>
              <a:rPr lang="fr-FR" sz="900" u="sng" dirty="0">
                <a:effectLst/>
                <a:latin typeface="Sinkin Sans 300 Light" pitchFamily="50" charset="0"/>
                <a:ea typeface="Calibri" panose="020F0502020204030204" pitchFamily="34" charset="0"/>
              </a:rPr>
              <a:t>Samedi 10 juin</a:t>
            </a:r>
            <a:r>
              <a:rPr lang="fr-FR" sz="900" dirty="0">
                <a:effectLst/>
                <a:latin typeface="Sinkin Sans 300 Light" pitchFamily="50" charset="0"/>
                <a:ea typeface="Calibri" panose="020F0502020204030204" pitchFamily="34" charset="0"/>
              </a:rPr>
              <a:t> : spectacle musiques vertes et contes par JY </a:t>
            </a:r>
            <a:r>
              <a:rPr lang="fr-FR" sz="900" dirty="0" err="1">
                <a:effectLst/>
                <a:latin typeface="Sinkin Sans 300 Light" pitchFamily="50" charset="0"/>
                <a:ea typeface="Calibri" panose="020F0502020204030204" pitchFamily="34" charset="0"/>
              </a:rPr>
              <a:t>Bardoul</a:t>
            </a:r>
            <a:r>
              <a:rPr lang="fr-FR" sz="900" dirty="0">
                <a:effectLst/>
                <a:latin typeface="Sinkin Sans 300 Light" pitchFamily="50" charset="0"/>
                <a:ea typeface="Calibri" panose="020F0502020204030204" pitchFamily="34" charset="0"/>
              </a:rPr>
              <a:t>, conteur et cueilleur chasseur de sons : sur scène, un homme tour à tour musicien, humoriste, souvent un peu pitre et magicien. A 18 h, devant la médiathèque</a:t>
            </a:r>
            <a:r>
              <a:rPr lang="fr-FR" sz="1200" b="1" dirty="0">
                <a:latin typeface="Baloo 2 SemiBold" panose="03080702040302020200" pitchFamily="66" charset="0"/>
                <a:ea typeface="Calibri" panose="020F0502020204030204" pitchFamily="34" charset="0"/>
                <a:cs typeface="Baloo 2 SemiBold" panose="03080702040302020200" pitchFamily="66" charset="0"/>
              </a:rPr>
              <a:t>.</a:t>
            </a:r>
          </a:p>
          <a:p>
            <a:pPr>
              <a:spcAft>
                <a:spcPts val="6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Histoire des Arzalais</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Mr </a:t>
            </a:r>
            <a:r>
              <a:rPr lang="fr-FR" sz="900" dirty="0" err="1">
                <a:latin typeface="Sinkin Sans 300 Light" pitchFamily="50" charset="0"/>
                <a:ea typeface="Calibri" panose="020F0502020204030204" pitchFamily="34" charset="0"/>
                <a:cs typeface="Baloo 2 SemiBold" panose="03080702040302020200" pitchFamily="66" charset="0"/>
              </a:rPr>
              <a:t>Toullelan</a:t>
            </a:r>
            <a:r>
              <a:rPr lang="fr-FR" sz="900" dirty="0">
                <a:latin typeface="Sinkin Sans 300 Light" pitchFamily="50" charset="0"/>
                <a:ea typeface="Calibri" panose="020F0502020204030204" pitchFamily="34" charset="0"/>
                <a:cs typeface="Baloo 2 SemiBold" panose="03080702040302020200" pitchFamily="66" charset="0"/>
              </a:rPr>
              <a:t> écrit l’histoire de la commune d’Arzal. </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Il remercie les habitants pour leur accueil et leur apport de photos et anecdotes.  Si vous voulez apporter votre contribution, contactez la mairie ou Mr </a:t>
            </a:r>
            <a:r>
              <a:rPr lang="fr-FR" sz="900" dirty="0" err="1">
                <a:latin typeface="Sinkin Sans 300 Light" pitchFamily="50" charset="0"/>
                <a:ea typeface="Calibri" panose="020F0502020204030204" pitchFamily="34" charset="0"/>
                <a:cs typeface="Baloo 2 SemiBold" panose="03080702040302020200" pitchFamily="66" charset="0"/>
              </a:rPr>
              <a:t>Toullelan</a:t>
            </a:r>
            <a:r>
              <a:rPr lang="fr-FR" sz="900" dirty="0">
                <a:latin typeface="Sinkin Sans 300 Light" pitchFamily="50" charset="0"/>
                <a:ea typeface="Calibri" panose="020F0502020204030204" pitchFamily="34" charset="0"/>
                <a:cs typeface="Baloo 2 SemiBold" panose="03080702040302020200" pitchFamily="66" charset="0"/>
              </a:rPr>
              <a:t> au </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06 74 17 36 65.</a:t>
            </a:r>
          </a:p>
          <a:p>
            <a:pPr>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Obligation déclarative « biens immobiliers »</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rPr>
              <a:t>A compter du 1</a:t>
            </a:r>
            <a:r>
              <a:rPr lang="fr-FR" sz="900" baseline="30000" dirty="0">
                <a:latin typeface="Sinkin Sans 300 Light" pitchFamily="50" charset="0"/>
              </a:rPr>
              <a:t>er</a:t>
            </a:r>
            <a:r>
              <a:rPr lang="fr-FR" sz="900" dirty="0">
                <a:latin typeface="Sinkin Sans 300 Light" pitchFamily="50" charset="0"/>
              </a:rPr>
              <a:t> janvier 2023, une nouvelle obligation déclarative est mise en place à destination des propriétaires de biens immobiliers bâtis, particuliers et personnes morales. Ainsi, tous les propriétaires ont jusqu’au 30 juin 2023 pour déclarer à l’administration fiscale la situation d’occupation des logements dont ils sont propriétaires. Pour cela, un nouveau service en ligne est mis à leur disposition sur impots.gouv.fr dans leur espace Particulier &gt; onglet « Biens immobiliers ».</a:t>
            </a:r>
          </a:p>
          <a:p>
            <a:pPr>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L’aire de camping-car</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L’aire de service pour camping-car située </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au Barrage est en service depuis le 28 mars. </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L’aire propose des bornes électriques et </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une borne de vidange.</a:t>
            </a:r>
            <a:endParaRPr lang="fr-FR" sz="1200" b="1" dirty="0">
              <a:latin typeface="Baloo 2 SemiBold" panose="03080702040302020200" pitchFamily="66" charset="0"/>
              <a:ea typeface="Calibri" panose="020F0502020204030204" pitchFamily="34" charset="0"/>
              <a:cs typeface="Baloo 2 SemiBold" panose="03080702040302020200" pitchFamily="66" charset="0"/>
            </a:endParaRPr>
          </a:p>
          <a:p>
            <a:pPr>
              <a:spcAft>
                <a:spcPts val="800"/>
              </a:spcAft>
            </a:pPr>
            <a:r>
              <a:rPr lang="fr-FR" sz="1200" b="1" dirty="0">
                <a:latin typeface="Baloo 2 SemiBold" panose="03080702040302020200" pitchFamily="66" charset="0"/>
                <a:ea typeface="Calibri" panose="020F0502020204030204" pitchFamily="34" charset="0"/>
                <a:cs typeface="Baloo 2 SemiBold" panose="03080702040302020200" pitchFamily="66" charset="0"/>
              </a:rPr>
              <a:t>Complexe Michel Le Chesne</a:t>
            </a:r>
            <a:br>
              <a:rPr lang="fr-FR" sz="1200" b="1"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Les travaux de réfection du bar de la salle polyvalente sont programmés pendant les vacances scolaires de printemps du 17 au 27 avril 2023.</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Un nouveau panneau d’affichage a été installé dans la salle de sports.</a:t>
            </a:r>
            <a:endParaRPr lang="fr-FR" sz="1200" dirty="0">
              <a:latin typeface="Baloo 2 SemiBold" panose="03080702040302020200" pitchFamily="66" charset="0"/>
              <a:ea typeface="Calibri" panose="020F0502020204030204" pitchFamily="34" charset="0"/>
              <a:cs typeface="Baloo 2 SemiBold" panose="03080702040302020200" pitchFamily="66" charset="0"/>
            </a:endParaRPr>
          </a:p>
          <a:p>
            <a:pPr>
              <a:spcAft>
                <a:spcPts val="800"/>
              </a:spcAft>
            </a:pPr>
            <a:r>
              <a:rPr lang="fr-FR" sz="1200" dirty="0">
                <a:latin typeface="Baloo 2 SemiBold" panose="03080702040302020200" pitchFamily="66" charset="0"/>
                <a:ea typeface="Calibri" panose="020F0502020204030204" pitchFamily="34" charset="0"/>
                <a:cs typeface="Baloo 2 SemiBold" panose="03080702040302020200" pitchFamily="66" charset="0"/>
              </a:rPr>
              <a:t>La forge</a:t>
            </a:r>
            <a:br>
              <a:rPr lang="fr-FR" sz="1200" dirty="0">
                <a:latin typeface="Baloo 2 SemiBold" panose="03080702040302020200" pitchFamily="66"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Le groupe de travail a réalisé un cahier des charges afin de définir les différentes destinations du lieu. </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L’appel d’offres pour le choix du maître d’œuvre devrait être lancé avant l’été.</a:t>
            </a:r>
            <a:br>
              <a:rPr lang="fr-FR" sz="900" dirty="0">
                <a:latin typeface="Sinkin Sans 300 Light" pitchFamily="50" charset="0"/>
                <a:ea typeface="Calibri" panose="020F0502020204030204" pitchFamily="34" charset="0"/>
                <a:cs typeface="Baloo 2 SemiBold" panose="03080702040302020200" pitchFamily="66" charset="0"/>
              </a:rPr>
            </a:br>
            <a:r>
              <a:rPr lang="fr-FR" sz="900" dirty="0">
                <a:latin typeface="Sinkin Sans 300 Light" pitchFamily="50" charset="0"/>
                <a:ea typeface="Calibri" panose="020F0502020204030204" pitchFamily="34" charset="0"/>
                <a:cs typeface="Baloo 2 SemiBold" panose="03080702040302020200" pitchFamily="66" charset="0"/>
              </a:rPr>
              <a:t>L’ouverture du groupe de réflexion aux citoyens sera proposée avant la fin de l’année.</a:t>
            </a:r>
          </a:p>
          <a:p>
            <a:pPr>
              <a:spcAft>
                <a:spcPts val="800"/>
              </a:spcAft>
            </a:pPr>
            <a:br>
              <a:rPr lang="fr-FR" sz="1200" dirty="0">
                <a:latin typeface="Baloo 2 SemiBold" panose="03080702040302020200" pitchFamily="66" charset="0"/>
                <a:ea typeface="Calibri" panose="020F0502020204030204" pitchFamily="34" charset="0"/>
                <a:cs typeface="Baloo 2 SemiBold" panose="03080702040302020200" pitchFamily="66" charset="0"/>
              </a:rPr>
            </a:br>
            <a:endParaRPr lang="fr-FR" sz="1200" dirty="0">
              <a:latin typeface="Baloo 2 SemiBold" panose="03080702040302020200" pitchFamily="66" charset="0"/>
              <a:ea typeface="Calibri" panose="020F0502020204030204" pitchFamily="34" charset="0"/>
              <a:cs typeface="Baloo 2 SemiBold" panose="03080702040302020200" pitchFamily="66" charset="0"/>
            </a:endParaRPr>
          </a:p>
          <a:p>
            <a:pPr marL="340995">
              <a:lnSpc>
                <a:spcPct val="107000"/>
              </a:lnSpc>
              <a:spcAft>
                <a:spcPts val="800"/>
              </a:spcAft>
            </a:pPr>
            <a:r>
              <a:rPr lang="fr-FR" sz="1400" dirty="0">
                <a:latin typeface="Baloo 2 ExtraBold" panose="03080902040302020200" pitchFamily="66" charset="0"/>
                <a:ea typeface="Calibri" panose="020F0502020204030204" pitchFamily="34" charset="0"/>
                <a:cs typeface="Baloo 2 ExtraBold" panose="03080902040302020200" pitchFamily="66" charset="0"/>
              </a:rPr>
              <a:t> </a:t>
            </a:r>
            <a:br>
              <a:rPr lang="fr-FR" sz="1400" dirty="0">
                <a:latin typeface="Sinkin Sans 300 Light" pitchFamily="50" charset="0"/>
                <a:ea typeface="Calibri" panose="020F0502020204030204" pitchFamily="34" charset="0"/>
                <a:cs typeface="Baloo 2 ExtraBold" panose="03080902040302020200" pitchFamily="66" charset="0"/>
              </a:rPr>
            </a:br>
            <a:endParaRPr lang="fr-FR" sz="1400" dirty="0">
              <a:latin typeface="Sinkin Sans 300 Light" pitchFamily="50" charset="0"/>
              <a:ea typeface="Calibri" panose="020F0502020204030204" pitchFamily="34" charset="0"/>
              <a:cs typeface="Baloo 2 ExtraBold" panose="03080902040302020200" pitchFamily="66" charset="0"/>
            </a:endParaRPr>
          </a:p>
          <a:p>
            <a:pPr marL="340995">
              <a:lnSpc>
                <a:spcPct val="107000"/>
              </a:lnSpc>
              <a:spcAft>
                <a:spcPts val="800"/>
              </a:spcAft>
            </a:pPr>
            <a:endParaRPr lang="fr-FR" sz="1400" dirty="0">
              <a:latin typeface="Baloo 2 ExtraBold" panose="03080902040302020200" pitchFamily="66" charset="0"/>
              <a:ea typeface="Calibri" panose="020F0502020204030204" pitchFamily="34" charset="0"/>
              <a:cs typeface="Baloo 2 ExtraBold" panose="03080902040302020200" pitchFamily="66"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400" dirty="0">
              <a:latin typeface="Arial" panose="020B0604020202020204" pitchFamily="34" charset="0"/>
              <a:ea typeface="Calibri" panose="020F0502020204030204" pitchFamily="34" charset="0"/>
              <a:cs typeface="Arial" panose="020B0604020202020204" pitchFamily="34"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0995">
              <a:lnSpc>
                <a:spcPct val="107000"/>
              </a:lnSpc>
              <a:spcAft>
                <a:spcPts val="800"/>
              </a:spcAft>
            </a:pPr>
            <a:r>
              <a:rPr lang="fr-FR" sz="900" dirty="0">
                <a:latin typeface="Sinkin Sans 400 Regular" pitchFamily="50" charset="0"/>
                <a:ea typeface="Calibri" panose="020F0502020204030204" pitchFamily="34" charset="0"/>
                <a:cs typeface="Andalus"/>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ZoneTexte 1">
            <a:extLst>
              <a:ext uri="{FF2B5EF4-FFF2-40B4-BE49-F238E27FC236}">
                <a16:creationId xmlns:a16="http://schemas.microsoft.com/office/drawing/2014/main" id="{7EE53616-7397-680F-A866-AFE609C978BC}"/>
              </a:ext>
            </a:extLst>
          </p:cNvPr>
          <p:cNvSpPr txBox="1"/>
          <p:nvPr/>
        </p:nvSpPr>
        <p:spPr>
          <a:xfrm>
            <a:off x="4969817" y="1230345"/>
            <a:ext cx="2305295" cy="6986528"/>
          </a:xfrm>
          <a:prstGeom prst="rect">
            <a:avLst/>
          </a:prstGeom>
          <a:noFill/>
        </p:spPr>
        <p:txBody>
          <a:bodyPr wrap="square" rtlCol="0">
            <a:spAutoFit/>
          </a:bodyPr>
          <a:lstStyle/>
          <a:p>
            <a:r>
              <a:rPr lang="fr-FR" sz="1000" b="1" dirty="0">
                <a:latin typeface="Sinkin Sans 300 Light" pitchFamily="50" charset="0"/>
              </a:rPr>
              <a:t>Samedi 29 avril</a:t>
            </a:r>
            <a:br>
              <a:rPr lang="fr-FR" sz="1000" b="1" dirty="0">
                <a:latin typeface="Sinkin Sans 300 Light" pitchFamily="50" charset="0"/>
              </a:rPr>
            </a:br>
            <a:r>
              <a:rPr lang="fr-FR" sz="800" dirty="0">
                <a:latin typeface="Sinkin Sans 300 Light" pitchFamily="50" charset="0"/>
              </a:rPr>
              <a:t>Journée Tournoi de basket</a:t>
            </a:r>
          </a:p>
          <a:p>
            <a:r>
              <a:rPr lang="fr-FR" sz="800" dirty="0">
                <a:latin typeface="Sinkin Sans 300 Light" pitchFamily="50" charset="0"/>
              </a:rPr>
              <a:t>Complexe Michel Le Chesne</a:t>
            </a:r>
          </a:p>
          <a:p>
            <a:r>
              <a:rPr lang="fr-FR" sz="800" i="1" dirty="0">
                <a:latin typeface="Sinkin Sans 300 Light" pitchFamily="50" charset="0"/>
              </a:rPr>
              <a:t>AGA Basket</a:t>
            </a:r>
          </a:p>
          <a:p>
            <a:endParaRPr lang="fr-FR" sz="800" dirty="0">
              <a:latin typeface="Sinkin Sans 300 Light" pitchFamily="50" charset="0"/>
            </a:endParaRPr>
          </a:p>
          <a:p>
            <a:r>
              <a:rPr lang="fr-FR" sz="1000" b="1" dirty="0">
                <a:latin typeface="Sinkin Sans 300 Light" pitchFamily="50" charset="0"/>
              </a:rPr>
              <a:t>Samedi 6 mai</a:t>
            </a:r>
            <a:br>
              <a:rPr lang="fr-FR" sz="1000" b="1" dirty="0">
                <a:latin typeface="Sinkin Sans 300 Light" pitchFamily="50" charset="0"/>
              </a:rPr>
            </a:br>
            <a:r>
              <a:rPr lang="fr-FR" sz="800" dirty="0">
                <a:latin typeface="Sinkin Sans 300 Light" pitchFamily="50" charset="0"/>
              </a:rPr>
              <a:t>Concours de palets</a:t>
            </a:r>
          </a:p>
          <a:p>
            <a:r>
              <a:rPr lang="fr-FR" sz="800" dirty="0">
                <a:latin typeface="Sinkin Sans 300 Light" pitchFamily="50" charset="0"/>
              </a:rPr>
              <a:t>Parking Complexe sportif</a:t>
            </a:r>
          </a:p>
          <a:p>
            <a:r>
              <a:rPr lang="fr-FR" sz="800" i="1" dirty="0">
                <a:latin typeface="Sinkin Sans 300 Light" pitchFamily="50" charset="0"/>
              </a:rPr>
              <a:t>Handi </a:t>
            </a:r>
            <a:r>
              <a:rPr lang="fr-FR" sz="800" i="1" dirty="0" err="1">
                <a:latin typeface="Sinkin Sans 300 Light" pitchFamily="50" charset="0"/>
              </a:rPr>
              <a:t>Avelen</a:t>
            </a:r>
            <a:endParaRPr lang="fr-FR" sz="800" i="1" dirty="0">
              <a:latin typeface="Sinkin Sans 300 Light" pitchFamily="50" charset="0"/>
            </a:endParaRPr>
          </a:p>
          <a:p>
            <a:endParaRPr lang="fr-FR" sz="1000" b="1" dirty="0">
              <a:latin typeface="Sinkin Sans 300 Light" pitchFamily="50" charset="0"/>
            </a:endParaRPr>
          </a:p>
          <a:p>
            <a:r>
              <a:rPr lang="fr-FR" sz="1000" b="1" dirty="0">
                <a:latin typeface="Sinkin Sans 300 Light" pitchFamily="50" charset="0"/>
              </a:rPr>
              <a:t>Dimanche 7 mai </a:t>
            </a:r>
          </a:p>
          <a:p>
            <a:r>
              <a:rPr lang="fr-FR" sz="800" dirty="0">
                <a:latin typeface="Sinkin Sans 300 Light" pitchFamily="50" charset="0"/>
              </a:rPr>
              <a:t>Repas 12 h 30</a:t>
            </a:r>
          </a:p>
          <a:p>
            <a:r>
              <a:rPr lang="fr-FR" sz="800" dirty="0">
                <a:latin typeface="Sinkin Sans 300 Light" pitchFamily="50" charset="0"/>
              </a:rPr>
              <a:t>Salle Michel Le Chesne</a:t>
            </a:r>
          </a:p>
          <a:p>
            <a:r>
              <a:rPr lang="fr-FR" sz="800" i="1" dirty="0">
                <a:latin typeface="Sinkin Sans 400 Regular" pitchFamily="50" charset="0"/>
              </a:rPr>
              <a:t>Club de l’Amitié</a:t>
            </a:r>
          </a:p>
          <a:p>
            <a:endParaRPr lang="fr-FR" sz="1200" i="1" dirty="0">
              <a:latin typeface="Sinkin Sans 400 Regular" pitchFamily="50" charset="0"/>
            </a:endParaRPr>
          </a:p>
          <a:p>
            <a:r>
              <a:rPr lang="fr-FR" sz="1000" b="1" dirty="0">
                <a:latin typeface="Sinkin Sans 300 Light" pitchFamily="50" charset="0"/>
              </a:rPr>
              <a:t>Dimanche 14 mai </a:t>
            </a:r>
          </a:p>
          <a:p>
            <a:r>
              <a:rPr lang="fr-FR" sz="800" dirty="0">
                <a:latin typeface="Sinkin Sans 300 Light" pitchFamily="50" charset="0"/>
              </a:rPr>
              <a:t>Randonnée : 10 et 14 kms</a:t>
            </a:r>
          </a:p>
          <a:p>
            <a:r>
              <a:rPr lang="fr-FR" sz="800" dirty="0">
                <a:latin typeface="Sinkin Sans 300 Light" pitchFamily="50" charset="0"/>
              </a:rPr>
              <a:t>Inscription - départ à partir de 7 h 30</a:t>
            </a:r>
          </a:p>
          <a:p>
            <a:r>
              <a:rPr lang="fr-FR" sz="800" dirty="0">
                <a:latin typeface="Sinkin Sans 300 Light" pitchFamily="50" charset="0"/>
              </a:rPr>
              <a:t>7, rue du Stade - Ancienne école </a:t>
            </a:r>
          </a:p>
          <a:p>
            <a:r>
              <a:rPr lang="fr-FR" sz="800" i="1" dirty="0">
                <a:latin typeface="Sinkin Sans 400 Regular" pitchFamily="50" charset="0"/>
              </a:rPr>
              <a:t>Comité de jumelage</a:t>
            </a:r>
          </a:p>
          <a:p>
            <a:endParaRPr lang="fr-FR" sz="1200" i="1" dirty="0">
              <a:latin typeface="Sinkin Sans 400 Regular" pitchFamily="50" charset="0"/>
            </a:endParaRPr>
          </a:p>
          <a:p>
            <a:r>
              <a:rPr lang="fr-FR" sz="1000" b="1" dirty="0">
                <a:latin typeface="Sinkin Sans 300 Light" pitchFamily="50" charset="0"/>
              </a:rPr>
              <a:t>Samedi 27 mai </a:t>
            </a:r>
          </a:p>
          <a:p>
            <a:r>
              <a:rPr lang="fr-FR" sz="800" dirty="0">
                <a:latin typeface="Sinkin Sans 300 Light" pitchFamily="50" charset="0"/>
              </a:rPr>
              <a:t>Spectacle « </a:t>
            </a:r>
            <a:r>
              <a:rPr lang="fr-FR" sz="800" dirty="0" err="1">
                <a:latin typeface="Sinkin Sans 300 Light" pitchFamily="50" charset="0"/>
              </a:rPr>
              <a:t>Introduce</a:t>
            </a:r>
            <a:r>
              <a:rPr lang="fr-FR" sz="800" dirty="0">
                <a:latin typeface="Sinkin Sans 300 Light" pitchFamily="50" charset="0"/>
              </a:rPr>
              <a:t> </a:t>
            </a:r>
            <a:r>
              <a:rPr lang="fr-FR" sz="800" dirty="0" err="1">
                <a:latin typeface="Sinkin Sans 300 Light" pitchFamily="50" charset="0"/>
              </a:rPr>
              <a:t>yourself</a:t>
            </a:r>
            <a:r>
              <a:rPr lang="fr-FR" sz="800" dirty="0">
                <a:latin typeface="Sinkin Sans 300 Light" pitchFamily="50" charset="0"/>
              </a:rPr>
              <a:t> » </a:t>
            </a:r>
            <a:br>
              <a:rPr lang="fr-FR" sz="800" dirty="0">
                <a:latin typeface="Sinkin Sans 300 Light" pitchFamily="50" charset="0"/>
              </a:rPr>
            </a:br>
            <a:r>
              <a:rPr lang="fr-FR" sz="800" dirty="0">
                <a:latin typeface="Sinkin Sans 300 Light" pitchFamily="50" charset="0"/>
              </a:rPr>
              <a:t>A 20 h 30</a:t>
            </a:r>
          </a:p>
          <a:p>
            <a:r>
              <a:rPr lang="fr-FR" sz="800" dirty="0">
                <a:latin typeface="Sinkin Sans 300 Light" pitchFamily="50" charset="0"/>
              </a:rPr>
              <a:t>Salle Michel Le Chesne</a:t>
            </a:r>
          </a:p>
          <a:p>
            <a:r>
              <a:rPr lang="fr-FR" sz="800" i="1" dirty="0">
                <a:latin typeface="Sinkin Sans 400 Regular" pitchFamily="50" charset="0"/>
              </a:rPr>
              <a:t>Cherry Dance</a:t>
            </a:r>
          </a:p>
          <a:p>
            <a:endParaRPr lang="fr-FR" sz="900" i="1" dirty="0">
              <a:latin typeface="Sinkin Sans 400 Regular" pitchFamily="50" charset="0"/>
            </a:endParaRPr>
          </a:p>
          <a:p>
            <a:r>
              <a:rPr lang="fr-FR" sz="1000" b="1" dirty="0">
                <a:latin typeface="Sinkin Sans 300 Light" pitchFamily="50" charset="0"/>
              </a:rPr>
              <a:t>Samedi 3 juin</a:t>
            </a:r>
          </a:p>
          <a:p>
            <a:r>
              <a:rPr lang="fr-FR" sz="800" dirty="0">
                <a:latin typeface="Sinkin Sans 300 Light" pitchFamily="50" charset="0"/>
              </a:rPr>
              <a:t>Chants de marins (Voix d’Eau de Férel) A partir de 19 h</a:t>
            </a:r>
          </a:p>
          <a:p>
            <a:r>
              <a:rPr lang="fr-FR" sz="800" dirty="0">
                <a:latin typeface="Sinkin Sans 300 Light" pitchFamily="50" charset="0"/>
              </a:rPr>
              <a:t>Salle Michel Le Chesne</a:t>
            </a:r>
          </a:p>
          <a:p>
            <a:r>
              <a:rPr lang="fr-FR" sz="800" i="1" dirty="0">
                <a:latin typeface="Sinkin Sans 300 Light" pitchFamily="50" charset="0"/>
              </a:rPr>
              <a:t>AGA Gym</a:t>
            </a:r>
          </a:p>
          <a:p>
            <a:endParaRPr lang="fr-FR" sz="900" i="1" dirty="0">
              <a:latin typeface="Sinkin Sans 300 Light" pitchFamily="50" charset="0"/>
            </a:endParaRPr>
          </a:p>
          <a:p>
            <a:r>
              <a:rPr lang="fr-FR" sz="1000" b="1" dirty="0">
                <a:latin typeface="Sinkin Sans 300 Light" pitchFamily="50" charset="0"/>
              </a:rPr>
              <a:t>Samedi 17 juin</a:t>
            </a:r>
          </a:p>
          <a:p>
            <a:r>
              <a:rPr lang="fr-FR" sz="800" dirty="0">
                <a:latin typeface="Sinkin Sans 300 Light" pitchFamily="50" charset="0"/>
              </a:rPr>
              <a:t>Repas </a:t>
            </a:r>
          </a:p>
          <a:p>
            <a:r>
              <a:rPr lang="fr-FR" sz="800" dirty="0">
                <a:latin typeface="Sinkin Sans 300 Light" pitchFamily="50" charset="0"/>
              </a:rPr>
              <a:t>The Rebels</a:t>
            </a:r>
          </a:p>
          <a:p>
            <a:r>
              <a:rPr lang="fr-FR" sz="800" i="1" dirty="0">
                <a:latin typeface="Sinkin Sans 300 Light" pitchFamily="50" charset="0"/>
              </a:rPr>
              <a:t>Salle Michel Le Chesne</a:t>
            </a:r>
          </a:p>
          <a:p>
            <a:endParaRPr lang="fr-FR" sz="1200" i="1" dirty="0">
              <a:latin typeface="Sinkin Sans 400 Regular" pitchFamily="50" charset="0"/>
            </a:endParaRPr>
          </a:p>
          <a:p>
            <a:r>
              <a:rPr lang="fr-FR" sz="1000" b="1" dirty="0">
                <a:latin typeface="Sinkin Sans 300 Light" pitchFamily="50" charset="0"/>
              </a:rPr>
              <a:t>16, 17 et 18 juin 2023</a:t>
            </a:r>
          </a:p>
          <a:p>
            <a:r>
              <a:rPr lang="fr-FR" sz="800" dirty="0">
                <a:latin typeface="Sinkin Sans 300 Light" pitchFamily="50" charset="0"/>
              </a:rPr>
              <a:t>Théâtre </a:t>
            </a:r>
          </a:p>
          <a:p>
            <a:r>
              <a:rPr lang="fr-FR" sz="800" dirty="0" err="1">
                <a:latin typeface="Sinkin Sans 300 Light" pitchFamily="50" charset="0"/>
              </a:rPr>
              <a:t>Hang’Art</a:t>
            </a:r>
            <a:endParaRPr lang="fr-FR" sz="800" dirty="0">
              <a:latin typeface="Sinkin Sans 300 Light" pitchFamily="50" charset="0"/>
            </a:endParaRPr>
          </a:p>
          <a:p>
            <a:r>
              <a:rPr lang="fr-FR" sz="800" i="1" dirty="0">
                <a:latin typeface="Sinkin Sans 400 Regular" pitchFamily="50" charset="0"/>
              </a:rPr>
              <a:t>Ar </a:t>
            </a:r>
            <a:r>
              <a:rPr lang="fr-FR" sz="800" i="1" dirty="0" err="1">
                <a:latin typeface="Sinkin Sans 400 Regular" pitchFamily="50" charset="0"/>
              </a:rPr>
              <a:t>Z’allumés</a:t>
            </a:r>
            <a:endParaRPr lang="fr-FR" sz="800" i="1" dirty="0">
              <a:latin typeface="Sinkin Sans 400 Regular" pitchFamily="50" charset="0"/>
            </a:endParaRPr>
          </a:p>
          <a:p>
            <a:endParaRPr lang="fr-FR" sz="1200" dirty="0">
              <a:latin typeface="Sinkin Sans 400 Regular" pitchFamily="50" charset="0"/>
            </a:endParaRPr>
          </a:p>
          <a:p>
            <a:r>
              <a:rPr lang="fr-FR" sz="1000" b="1" dirty="0">
                <a:latin typeface="Sinkin Sans 300 Light" pitchFamily="50" charset="0"/>
              </a:rPr>
              <a:t>Dimanche 18 juin </a:t>
            </a:r>
          </a:p>
          <a:p>
            <a:r>
              <a:rPr lang="fr-FR" sz="800" dirty="0">
                <a:latin typeface="Sinkin Sans 300 Light" pitchFamily="50" charset="0"/>
              </a:rPr>
              <a:t>Fête de l’école du Pigeon Vert</a:t>
            </a:r>
          </a:p>
          <a:p>
            <a:endParaRPr lang="fr-FR" sz="800" b="1" dirty="0">
              <a:latin typeface="Sinkin Sans 400 Regular" pitchFamily="50" charset="0"/>
            </a:endParaRPr>
          </a:p>
          <a:p>
            <a:r>
              <a:rPr lang="fr-FR" sz="1000" b="1" dirty="0">
                <a:latin typeface="Sinkin Sans 300 Light" pitchFamily="50" charset="0"/>
              </a:rPr>
              <a:t>Dimanche 2 juillet</a:t>
            </a:r>
          </a:p>
          <a:p>
            <a:r>
              <a:rPr lang="fr-FR" sz="800" dirty="0">
                <a:latin typeface="Sinkin Sans 300 Light" pitchFamily="50" charset="0"/>
              </a:rPr>
              <a:t>Kermesse de l’école Saint-Charles</a:t>
            </a:r>
          </a:p>
          <a:p>
            <a:endParaRPr lang="fr-FR" sz="1200" i="1" dirty="0">
              <a:latin typeface="Sinkin Sans 400 Regular" pitchFamily="50" charset="0"/>
            </a:endParaRPr>
          </a:p>
          <a:p>
            <a:endParaRPr lang="fr-FR" sz="1200" i="1" dirty="0">
              <a:latin typeface="Sinkin Sans 400 Regular" pitchFamily="50" charset="0"/>
            </a:endParaRPr>
          </a:p>
        </p:txBody>
      </p:sp>
      <p:pic>
        <p:nvPicPr>
          <p:cNvPr id="6" name="Image 5">
            <a:extLst>
              <a:ext uri="{FF2B5EF4-FFF2-40B4-BE49-F238E27FC236}">
                <a16:creationId xmlns:a16="http://schemas.microsoft.com/office/drawing/2014/main" id="{868EE27E-DF07-6CA5-7C7F-F36D63AB7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191" y="7923350"/>
            <a:ext cx="2226455" cy="587046"/>
          </a:xfrm>
          <a:prstGeom prst="rect">
            <a:avLst/>
          </a:prstGeom>
        </p:spPr>
      </p:pic>
      <p:sp>
        <p:nvSpPr>
          <p:cNvPr id="10" name="ZoneTexte 9">
            <a:extLst>
              <a:ext uri="{FF2B5EF4-FFF2-40B4-BE49-F238E27FC236}">
                <a16:creationId xmlns:a16="http://schemas.microsoft.com/office/drawing/2014/main" id="{B8BA3625-3C83-9247-BFA7-E8A8E377F4F7}"/>
              </a:ext>
            </a:extLst>
          </p:cNvPr>
          <p:cNvSpPr txBox="1"/>
          <p:nvPr/>
        </p:nvSpPr>
        <p:spPr>
          <a:xfrm>
            <a:off x="4997560" y="8124135"/>
            <a:ext cx="2249807" cy="307777"/>
          </a:xfrm>
          <a:prstGeom prst="rect">
            <a:avLst/>
          </a:prstGeom>
          <a:noFill/>
        </p:spPr>
        <p:txBody>
          <a:bodyPr wrap="square" rtlCol="0">
            <a:spAutoFit/>
          </a:bodyPr>
          <a:lstStyle/>
          <a:p>
            <a:r>
              <a:rPr lang="fr-FR" sz="1400" dirty="0">
                <a:latin typeface="Sinkin Sans 600 SemiBold" pitchFamily="50" charset="0"/>
              </a:rPr>
              <a:t>Nouvelles activités</a:t>
            </a:r>
          </a:p>
        </p:txBody>
      </p:sp>
      <p:sp>
        <p:nvSpPr>
          <p:cNvPr id="11" name="ZoneTexte 10">
            <a:extLst>
              <a:ext uri="{FF2B5EF4-FFF2-40B4-BE49-F238E27FC236}">
                <a16:creationId xmlns:a16="http://schemas.microsoft.com/office/drawing/2014/main" id="{1BC209E7-8D26-982C-C4AD-1BDA0F2AFFAB}"/>
              </a:ext>
            </a:extLst>
          </p:cNvPr>
          <p:cNvSpPr txBox="1"/>
          <p:nvPr/>
        </p:nvSpPr>
        <p:spPr>
          <a:xfrm>
            <a:off x="4985136" y="8632697"/>
            <a:ext cx="2151146" cy="1800493"/>
          </a:xfrm>
          <a:prstGeom prst="rect">
            <a:avLst/>
          </a:prstGeom>
          <a:noFill/>
        </p:spPr>
        <p:txBody>
          <a:bodyPr wrap="square" rtlCol="0">
            <a:spAutoFit/>
          </a:bodyPr>
          <a:lstStyle/>
          <a:p>
            <a:r>
              <a:rPr lang="fr-FR" sz="1000" b="1" i="1" dirty="0">
                <a:latin typeface="Sinkin Sans 300 Light" pitchFamily="50" charset="0"/>
              </a:rPr>
              <a:t>Coquette</a:t>
            </a:r>
          </a:p>
          <a:p>
            <a:r>
              <a:rPr lang="fr-FR" sz="800" dirty="0">
                <a:latin typeface="Sinkin Sans 300 Light" pitchFamily="50" charset="0"/>
              </a:rPr>
              <a:t>Manucure, vernis semi permanent, soins des mains</a:t>
            </a:r>
          </a:p>
          <a:p>
            <a:r>
              <a:rPr lang="fr-FR" sz="800" dirty="0">
                <a:latin typeface="Sinkin Sans 300 Light" pitchFamily="50" charset="0"/>
              </a:rPr>
              <a:t>A domicile : Arzal et alentours</a:t>
            </a:r>
          </a:p>
          <a:p>
            <a:r>
              <a:rPr lang="fr-FR" sz="800" b="1" dirty="0">
                <a:latin typeface="Sinkin Sans 300 Light" pitchFamily="50" charset="0"/>
              </a:rPr>
              <a:t>Anaïs</a:t>
            </a:r>
            <a:r>
              <a:rPr lang="fr-FR" sz="800" dirty="0">
                <a:latin typeface="Sinkin Sans 300 Light" pitchFamily="50" charset="0"/>
              </a:rPr>
              <a:t> : 06 81 02 00 58</a:t>
            </a:r>
          </a:p>
          <a:p>
            <a:endParaRPr lang="fr-FR" sz="900" dirty="0">
              <a:latin typeface="Sinkin Sans 300 Light" pitchFamily="50" charset="0"/>
            </a:endParaRPr>
          </a:p>
          <a:p>
            <a:r>
              <a:rPr lang="fr-FR" sz="1000" b="1" i="1" dirty="0">
                <a:latin typeface="Sinkin Sans 300 Light" pitchFamily="50" charset="0"/>
              </a:rPr>
              <a:t>L’aiguille maligne</a:t>
            </a:r>
            <a:br>
              <a:rPr lang="fr-FR" sz="1000" b="1" i="1" dirty="0">
                <a:latin typeface="Sinkin Sans 300 Light" pitchFamily="50" charset="0"/>
              </a:rPr>
            </a:br>
            <a:r>
              <a:rPr lang="fr-FR" sz="800" dirty="0">
                <a:latin typeface="Sinkin Sans 300 Light" pitchFamily="50" charset="0"/>
              </a:rPr>
              <a:t>Retouche couture et créations diverses</a:t>
            </a:r>
            <a:br>
              <a:rPr lang="fr-FR" sz="800" dirty="0">
                <a:latin typeface="Sinkin Sans 300 Light" pitchFamily="50" charset="0"/>
              </a:rPr>
            </a:br>
            <a:r>
              <a:rPr lang="fr-FR" sz="800" b="1" dirty="0">
                <a:latin typeface="Sinkin Sans 300 Light" pitchFamily="50" charset="0"/>
              </a:rPr>
              <a:t>Solenn </a:t>
            </a:r>
            <a:r>
              <a:rPr lang="fr-FR" sz="800" b="1" dirty="0" err="1">
                <a:latin typeface="Sinkin Sans 300 Light" pitchFamily="50" charset="0"/>
              </a:rPr>
              <a:t>Jannello</a:t>
            </a:r>
            <a:br>
              <a:rPr lang="fr-FR" sz="800" dirty="0">
                <a:latin typeface="Sinkin Sans 300 Light" pitchFamily="50" charset="0"/>
              </a:rPr>
            </a:br>
            <a:r>
              <a:rPr lang="fr-FR" sz="800" dirty="0">
                <a:latin typeface="Sinkin Sans 300 Light" pitchFamily="50" charset="0"/>
              </a:rPr>
              <a:t>06 11 76 20 25</a:t>
            </a:r>
          </a:p>
          <a:p>
            <a:endParaRPr lang="fr-FR" sz="900" dirty="0">
              <a:latin typeface="Sinkin Sans 300 Light" pitchFamily="50" charset="0"/>
            </a:endParaRPr>
          </a:p>
          <a:p>
            <a:endParaRPr lang="fr-FR" sz="900" dirty="0">
              <a:latin typeface="Sinkin Sans 300 Light" pitchFamily="50" charset="0"/>
            </a:endParaRPr>
          </a:p>
        </p:txBody>
      </p:sp>
      <p:pic>
        <p:nvPicPr>
          <p:cNvPr id="8" name="Image 7">
            <a:extLst>
              <a:ext uri="{FF2B5EF4-FFF2-40B4-BE49-F238E27FC236}">
                <a16:creationId xmlns:a16="http://schemas.microsoft.com/office/drawing/2014/main" id="{2D40F12F-867D-FB28-C8CA-09669A8DD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817" y="512612"/>
            <a:ext cx="2277549" cy="572169"/>
          </a:xfrm>
          <a:prstGeom prst="rect">
            <a:avLst/>
          </a:prstGeom>
        </p:spPr>
      </p:pic>
      <p:pic>
        <p:nvPicPr>
          <p:cNvPr id="5" name="Image 4">
            <a:extLst>
              <a:ext uri="{FF2B5EF4-FFF2-40B4-BE49-F238E27FC236}">
                <a16:creationId xmlns:a16="http://schemas.microsoft.com/office/drawing/2014/main" id="{2369692B-37C3-0BA7-9D28-2D74101C9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99494">
            <a:off x="3279741" y="8495461"/>
            <a:ext cx="1624769" cy="1083178"/>
          </a:xfrm>
          <a:prstGeom prst="rect">
            <a:avLst/>
          </a:prstGeom>
          <a:effectLst>
            <a:softEdge rad="317500"/>
          </a:effectLst>
        </p:spPr>
      </p:pic>
      <p:sp>
        <p:nvSpPr>
          <p:cNvPr id="9" name="ZoneTexte 8">
            <a:extLst>
              <a:ext uri="{FF2B5EF4-FFF2-40B4-BE49-F238E27FC236}">
                <a16:creationId xmlns:a16="http://schemas.microsoft.com/office/drawing/2014/main" id="{9AAF3BAE-EB68-7923-E9B6-D189E70327EB}"/>
              </a:ext>
            </a:extLst>
          </p:cNvPr>
          <p:cNvSpPr txBox="1"/>
          <p:nvPr/>
        </p:nvSpPr>
        <p:spPr>
          <a:xfrm>
            <a:off x="5578642" y="684266"/>
            <a:ext cx="1431758" cy="307777"/>
          </a:xfrm>
          <a:prstGeom prst="rect">
            <a:avLst/>
          </a:prstGeom>
          <a:noFill/>
        </p:spPr>
        <p:txBody>
          <a:bodyPr wrap="square" rtlCol="0">
            <a:spAutoFit/>
          </a:bodyPr>
          <a:lstStyle/>
          <a:p>
            <a:r>
              <a:rPr lang="fr-FR" sz="1400" dirty="0">
                <a:latin typeface="Sinkin Sans 600 SemiBold" pitchFamily="50" charset="0"/>
              </a:rPr>
              <a:t>Agenda</a:t>
            </a:r>
          </a:p>
        </p:txBody>
      </p:sp>
      <p:sp>
        <p:nvSpPr>
          <p:cNvPr id="4" name="ZoneTexte 3">
            <a:extLst>
              <a:ext uri="{FF2B5EF4-FFF2-40B4-BE49-F238E27FC236}">
                <a16:creationId xmlns:a16="http://schemas.microsoft.com/office/drawing/2014/main" id="{1508B303-18A8-DD44-3E7A-B8B5CD45CA39}"/>
              </a:ext>
            </a:extLst>
          </p:cNvPr>
          <p:cNvSpPr txBox="1"/>
          <p:nvPr/>
        </p:nvSpPr>
        <p:spPr>
          <a:xfrm>
            <a:off x="387091" y="9040501"/>
            <a:ext cx="3930475" cy="1107996"/>
          </a:xfrm>
          <a:prstGeom prst="rect">
            <a:avLst/>
          </a:prstGeom>
          <a:noFill/>
        </p:spPr>
        <p:txBody>
          <a:bodyPr wrap="square" rtlCol="0">
            <a:spAutoFit/>
          </a:bodyPr>
          <a:lstStyle/>
          <a:p>
            <a:r>
              <a:rPr lang="fr-FR" sz="1200" dirty="0">
                <a:latin typeface="Baloo 2 SemiBold" panose="03080702040302020200" pitchFamily="66" charset="0"/>
                <a:cs typeface="Baloo 2 SemiBold" panose="03080702040302020200" pitchFamily="66" charset="0"/>
              </a:rPr>
              <a:t>Lutte contre les nuisibles</a:t>
            </a:r>
          </a:p>
          <a:p>
            <a:r>
              <a:rPr lang="fr-FR" sz="900" u="sng" dirty="0">
                <a:latin typeface="Sinkin Sans 300 Light" pitchFamily="50" charset="0"/>
                <a:ea typeface="Calibri" panose="020F0502020204030204" pitchFamily="34" charset="0"/>
                <a:cs typeface="Baloo 2 ExtraBold" panose="03080902040302020200" pitchFamily="66" charset="0"/>
              </a:rPr>
              <a:t>Frelon asiatique</a:t>
            </a:r>
            <a:r>
              <a:rPr lang="fr-FR" sz="900" dirty="0">
                <a:latin typeface="Sinkin Sans 300 Light" pitchFamily="50" charset="0"/>
                <a:ea typeface="Calibri" panose="020F0502020204030204" pitchFamily="34" charset="0"/>
                <a:cs typeface="Baloo 2 ExtraBold" panose="03080902040302020200" pitchFamily="66" charset="0"/>
              </a:rPr>
              <a:t> : </a:t>
            </a:r>
            <a:r>
              <a:rPr lang="fr-FR" sz="900" b="1" dirty="0">
                <a:latin typeface="Sinkin Sans 300 Light" pitchFamily="50" charset="0"/>
                <a:ea typeface="Calibri" panose="020F0502020204030204" pitchFamily="34" charset="0"/>
                <a:cs typeface="Baloo 2 ExtraBold" panose="03080902040302020200" pitchFamily="66" charset="0"/>
              </a:rPr>
              <a:t>piégez maintenant ! </a:t>
            </a:r>
            <a:r>
              <a:rPr lang="fr-FR" sz="900" dirty="0">
                <a:latin typeface="Sinkin Sans 300 Light" pitchFamily="50" charset="0"/>
                <a:ea typeface="Calibri" panose="020F0502020204030204" pitchFamily="34" charset="0"/>
                <a:cs typeface="Baloo 2 ExtraBold" panose="03080902040302020200" pitchFamily="66" charset="0"/>
              </a:rPr>
              <a:t>Le printemps est là, il est temps de piéger les reines afin d’éviter la prolifération des nids . Pour toute information : Mr Calle 06 89 14 54 96</a:t>
            </a:r>
            <a:br>
              <a:rPr lang="fr-FR" sz="900" dirty="0">
                <a:latin typeface="Sinkin Sans 300 Light" pitchFamily="50" charset="0"/>
                <a:ea typeface="Calibri" panose="020F0502020204030204" pitchFamily="34" charset="0"/>
                <a:cs typeface="Baloo 2 ExtraBold" panose="03080902040302020200" pitchFamily="66" charset="0"/>
              </a:rPr>
            </a:br>
            <a:r>
              <a:rPr lang="fr-FR" sz="900" u="sng" dirty="0">
                <a:latin typeface="Sinkin Sans 300 Light" pitchFamily="50" charset="0"/>
                <a:ea typeface="Calibri" panose="020F0502020204030204" pitchFamily="34" charset="0"/>
                <a:cs typeface="Baloo 2 ExtraBold" panose="03080902040302020200" pitchFamily="66" charset="0"/>
              </a:rPr>
              <a:t>Taupe</a:t>
            </a:r>
            <a:r>
              <a:rPr lang="fr-FR" sz="900" dirty="0">
                <a:latin typeface="Sinkin Sans 300 Light" pitchFamily="50" charset="0"/>
                <a:ea typeface="Calibri" panose="020F0502020204030204" pitchFamily="34" charset="0"/>
                <a:cs typeface="Baloo 2 ExtraBold" panose="03080902040302020200" pitchFamily="66" charset="0"/>
              </a:rPr>
              <a:t> : des formations sont proposées par la FDGDON. Pour toute information : 02 97 69 28 70</a:t>
            </a:r>
            <a:br>
              <a:rPr lang="fr-FR" sz="900" dirty="0">
                <a:latin typeface="Sinkin Sans 300 Light" pitchFamily="50" charset="0"/>
                <a:ea typeface="Calibri" panose="020F0502020204030204" pitchFamily="34" charset="0"/>
                <a:cs typeface="Baloo 2 ExtraBold" panose="03080902040302020200" pitchFamily="66" charset="0"/>
              </a:rPr>
            </a:br>
            <a:endParaRPr lang="fr-FR" sz="900" dirty="0">
              <a:latin typeface="Baloo 2 SemiBold" panose="03080702040302020200" pitchFamily="66" charset="0"/>
              <a:cs typeface="Baloo 2 SemiBold" panose="03080702040302020200" pitchFamily="66" charset="0"/>
            </a:endParaRPr>
          </a:p>
        </p:txBody>
      </p:sp>
      <p:pic>
        <p:nvPicPr>
          <p:cNvPr id="12" name="Image 11">
            <a:extLst>
              <a:ext uri="{FF2B5EF4-FFF2-40B4-BE49-F238E27FC236}">
                <a16:creationId xmlns:a16="http://schemas.microsoft.com/office/drawing/2014/main" id="{AF3BE6F0-9FD7-18BB-9FB2-693DA0BE6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662" y="6119446"/>
            <a:ext cx="1259394" cy="944545"/>
          </a:xfrm>
          <a:prstGeom prst="rect">
            <a:avLst/>
          </a:prstGeom>
        </p:spPr>
      </p:pic>
    </p:spTree>
    <p:extLst>
      <p:ext uri="{BB962C8B-B14F-4D97-AF65-F5344CB8AC3E}">
        <p14:creationId xmlns:p14="http://schemas.microsoft.com/office/powerpoint/2010/main" val="362255509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2125</TotalTime>
  <Words>1502</Words>
  <Application>Microsoft Office PowerPoint</Application>
  <PresentationFormat>Personnalisé</PresentationFormat>
  <Paragraphs>136</Paragraphs>
  <Slides>2</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vt:i4>
      </vt:variant>
    </vt:vector>
  </HeadingPairs>
  <TitlesOfParts>
    <vt:vector size="12" baseType="lpstr">
      <vt:lpstr>Arial</vt:lpstr>
      <vt:lpstr>Baloo 2 ExtraBold</vt:lpstr>
      <vt:lpstr>Baloo 2 SemiBold</vt:lpstr>
      <vt:lpstr>Calibri</vt:lpstr>
      <vt:lpstr>Calibri Light</vt:lpstr>
      <vt:lpstr>Sinkin Sans 200 X Light</vt:lpstr>
      <vt:lpstr>Sinkin Sans 300 Light</vt:lpstr>
      <vt:lpstr>Sinkin Sans 400 Regular</vt:lpstr>
      <vt:lpstr>Sinkin Sans 600 SemiBold</vt:lpstr>
      <vt:lpstr>Thème Office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Contrat télépéage Ulys</dc:title>
  <dc:creator>Marie Pierre RICORDEL</dc:creator>
  <cp:lastModifiedBy>COMMUNICATION</cp:lastModifiedBy>
  <cp:revision>53</cp:revision>
  <cp:lastPrinted>2023-04-03T07:22:55Z</cp:lastPrinted>
  <dcterms:created xsi:type="dcterms:W3CDTF">2022-09-22T13:24:08Z</dcterms:created>
  <dcterms:modified xsi:type="dcterms:W3CDTF">2023-04-03T07:28:36Z</dcterms:modified>
</cp:coreProperties>
</file>